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355" r:id="rId3"/>
    <p:sldId id="357" r:id="rId4"/>
    <p:sldId id="358" r:id="rId5"/>
    <p:sldId id="356" r:id="rId6"/>
  </p:sldIdLst>
  <p:sldSz cx="12192000" cy="6858000"/>
  <p:notesSz cx="9939338" cy="6807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астан тыныбеков" initials="дт" lastIdx="1" clrIdx="0">
    <p:extLst>
      <p:ext uri="{19B8F6BF-5375-455C-9EA6-DF929625EA0E}">
        <p15:presenceInfo xmlns:p15="http://schemas.microsoft.com/office/powerpoint/2012/main" userId="1defd1c88e256dc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538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13" d="100"/>
          <a:sy n="113" d="100"/>
        </p:scale>
        <p:origin x="8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7" cy="341936"/>
          </a:xfrm>
          <a:prstGeom prst="rect">
            <a:avLst/>
          </a:prstGeom>
        </p:spPr>
        <p:txBody>
          <a:bodyPr vert="horz" lIns="80372" tIns="40186" rIns="80372" bIns="4018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703" y="0"/>
            <a:ext cx="4307047" cy="341936"/>
          </a:xfrm>
          <a:prstGeom prst="rect">
            <a:avLst/>
          </a:prstGeom>
        </p:spPr>
        <p:txBody>
          <a:bodyPr vert="horz" lIns="80372" tIns="40186" rIns="80372" bIns="40186" rtlCol="0"/>
          <a:lstStyle>
            <a:lvl1pPr algn="r">
              <a:defRPr sz="1100"/>
            </a:lvl1pPr>
          </a:lstStyle>
          <a:p>
            <a:fld id="{76ED513E-DE2E-4BDA-9C5E-3F5EC3653DA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372" tIns="40186" rIns="80372" bIns="4018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5" y="3275966"/>
            <a:ext cx="7951470" cy="2680334"/>
          </a:xfrm>
          <a:prstGeom prst="rect">
            <a:avLst/>
          </a:prstGeom>
        </p:spPr>
        <p:txBody>
          <a:bodyPr vert="horz" lIns="80372" tIns="40186" rIns="80372" bIns="4018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5266"/>
            <a:ext cx="4307047" cy="341935"/>
          </a:xfrm>
          <a:prstGeom prst="rect">
            <a:avLst/>
          </a:prstGeom>
        </p:spPr>
        <p:txBody>
          <a:bodyPr vert="horz" lIns="80372" tIns="40186" rIns="80372" bIns="4018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703" y="6465266"/>
            <a:ext cx="4307047" cy="341935"/>
          </a:xfrm>
          <a:prstGeom prst="rect">
            <a:avLst/>
          </a:prstGeom>
        </p:spPr>
        <p:txBody>
          <a:bodyPr vert="horz" lIns="80372" tIns="40186" rIns="80372" bIns="40186" rtlCol="0" anchor="b"/>
          <a:lstStyle>
            <a:lvl1pPr algn="r">
              <a:defRPr sz="1100"/>
            </a:lvl1pPr>
          </a:lstStyle>
          <a:p>
            <a:fld id="{9AFB0AE7-9938-405E-B188-24BB0309D2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71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7AC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33600" y="2438400"/>
            <a:ext cx="3929379" cy="3429000"/>
          </a:xfrm>
          <a:custGeom>
            <a:avLst/>
            <a:gdLst/>
            <a:ahLst/>
            <a:cxnLst/>
            <a:rect l="l" t="t" r="r" b="b"/>
            <a:pathLst>
              <a:path w="3929379" h="3429000">
                <a:moveTo>
                  <a:pt x="3928872" y="0"/>
                </a:moveTo>
                <a:lnTo>
                  <a:pt x="0" y="0"/>
                </a:lnTo>
                <a:lnTo>
                  <a:pt x="0" y="3429000"/>
                </a:lnTo>
                <a:lnTo>
                  <a:pt x="3928872" y="3429000"/>
                </a:lnTo>
                <a:lnTo>
                  <a:pt x="392887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251447" y="2438400"/>
            <a:ext cx="3578860" cy="3429000"/>
          </a:xfrm>
          <a:custGeom>
            <a:avLst/>
            <a:gdLst/>
            <a:ahLst/>
            <a:cxnLst/>
            <a:rect l="l" t="t" r="r" b="b"/>
            <a:pathLst>
              <a:path w="3578859" h="3429000">
                <a:moveTo>
                  <a:pt x="3578352" y="0"/>
                </a:moveTo>
                <a:lnTo>
                  <a:pt x="0" y="0"/>
                </a:lnTo>
                <a:lnTo>
                  <a:pt x="0" y="3429000"/>
                </a:lnTo>
                <a:lnTo>
                  <a:pt x="3578352" y="3429000"/>
                </a:lnTo>
                <a:lnTo>
                  <a:pt x="3578352" y="0"/>
                </a:lnTo>
                <a:close/>
              </a:path>
            </a:pathLst>
          </a:custGeom>
          <a:solidFill>
            <a:srgbClr val="272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66344" y="371856"/>
            <a:ext cx="2429510" cy="1447800"/>
          </a:xfrm>
          <a:custGeom>
            <a:avLst/>
            <a:gdLst/>
            <a:ahLst/>
            <a:cxnLst/>
            <a:rect l="l" t="t" r="r" b="b"/>
            <a:pathLst>
              <a:path w="2429510" h="1447800">
                <a:moveTo>
                  <a:pt x="2429256" y="0"/>
                </a:moveTo>
                <a:lnTo>
                  <a:pt x="0" y="0"/>
                </a:lnTo>
                <a:lnTo>
                  <a:pt x="0" y="1447800"/>
                </a:lnTo>
                <a:lnTo>
                  <a:pt x="2429256" y="1447800"/>
                </a:lnTo>
                <a:lnTo>
                  <a:pt x="242925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7AC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7AC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32590" y="-9650"/>
            <a:ext cx="10238107" cy="430888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1769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77344"/>
            <a:ext cx="5303521" cy="277001"/>
          </a:xfrm>
          <a:prstGeom prst="rect">
            <a:avLst/>
          </a:prstGeom>
        </p:spPr>
        <p:txBody>
          <a:bodyPr lIns="0" tIns="0" rIns="0" bIns="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186616" y="6460480"/>
            <a:ext cx="167184" cy="156865"/>
          </a:xfrm>
          <a:prstGeom prst="rect">
            <a:avLst/>
          </a:prstGeom>
        </p:spPr>
        <p:txBody>
          <a:bodyPr lIns="0" tIns="0" rIns="0" bIns="0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4482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2692" y="713308"/>
            <a:ext cx="471741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B7AC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74243" y="6519116"/>
            <a:ext cx="259080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64"/>
              </a:lnSpc>
            </a:pPr>
            <a:fld id="{81D60167-4931-47E6-BA6A-407CBD079E47}" type="slidenum">
              <a:rPr spc="-65" dirty="0"/>
              <a:pPr marL="38100">
                <a:lnSpc>
                  <a:spcPts val="1664"/>
                </a:lnSpc>
              </a:pPr>
              <a:t>‹#›</a:t>
            </a:fld>
            <a:endParaRPr spc="-6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bject 3"/>
          <p:cNvSpPr txBox="1"/>
          <p:nvPr/>
        </p:nvSpPr>
        <p:spPr>
          <a:xfrm>
            <a:off x="-168696" y="188640"/>
            <a:ext cx="1219895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1" algn="ctr">
              <a:defRPr sz="2000" b="1" spc="-135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Строительство</a:t>
            </a:r>
            <a:r>
              <a:rPr dirty="0"/>
              <a:t> </a:t>
            </a:r>
            <a:r>
              <a:rPr dirty="0" err="1"/>
              <a:t>частной</a:t>
            </a:r>
            <a:r>
              <a:rPr dirty="0"/>
              <a:t>  </a:t>
            </a:r>
            <a:r>
              <a:rPr dirty="0" err="1"/>
              <a:t>ш</a:t>
            </a:r>
            <a:r>
              <a:rPr lang="ru-RU" dirty="0"/>
              <a:t>колы в п. </a:t>
            </a:r>
            <a:r>
              <a:rPr lang="ru-RU" dirty="0" err="1"/>
              <a:t>Жымпиты</a:t>
            </a:r>
            <a:r>
              <a:rPr lang="ru-RU" dirty="0"/>
              <a:t> (р. Сырым , ЗКО)</a:t>
            </a:r>
            <a:endParaRPr dirty="0"/>
          </a:p>
        </p:txBody>
      </p:sp>
      <p:sp>
        <p:nvSpPr>
          <p:cNvPr id="104" name="object 6"/>
          <p:cNvSpPr txBox="1"/>
          <p:nvPr/>
        </p:nvSpPr>
        <p:spPr>
          <a:xfrm>
            <a:off x="368487" y="641057"/>
            <a:ext cx="6211182" cy="5755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88900" indent="-8890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Месторасположение</a:t>
            </a:r>
            <a:r>
              <a:rPr dirty="0"/>
              <a:t>: </a:t>
            </a:r>
            <a:r>
              <a:rPr lang="ru-RU" dirty="0"/>
              <a:t>поселок </a:t>
            </a:r>
            <a:r>
              <a:rPr lang="ru-RU" dirty="0" err="1"/>
              <a:t>Жымпиты</a:t>
            </a:r>
            <a:r>
              <a:rPr lang="ru-RU" dirty="0"/>
              <a:t>, р. Сырым</a:t>
            </a:r>
            <a:r>
              <a:rPr lang="ru-RU"/>
              <a:t>, </a:t>
            </a:r>
            <a:r>
              <a:rPr lang="ru-RU" smtClean="0"/>
              <a:t>ЗКО</a:t>
            </a:r>
            <a:endParaRPr lang="ru-RU" b="0" dirty="0"/>
          </a:p>
          <a:p>
            <a:pPr marL="88900" indent="-8890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Площадь</a:t>
            </a:r>
            <a:r>
              <a:rPr dirty="0"/>
              <a:t>: </a:t>
            </a:r>
            <a:r>
              <a:rPr b="0" dirty="0"/>
              <a:t>1</a:t>
            </a:r>
            <a:r>
              <a:rPr lang="ru-RU" b="0" dirty="0"/>
              <a:t>,32 га</a:t>
            </a:r>
            <a:endParaRPr sz="800" dirty="0"/>
          </a:p>
          <a:p>
            <a:pPr marL="88900" indent="-8890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88900" indent="-8890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Участники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lang="ru-RU" dirty="0"/>
              <a:t>:</a:t>
            </a:r>
            <a:endParaRPr dirty="0"/>
          </a:p>
          <a:p>
            <a:pPr marL="95250" indent="-9525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1. </a:t>
            </a:r>
            <a:r>
              <a:rPr dirty="0" err="1"/>
              <a:t>Аки</a:t>
            </a:r>
            <a:r>
              <a:rPr lang="ru-RU" dirty="0"/>
              <a:t>мат </a:t>
            </a:r>
            <a:r>
              <a:rPr lang="ru-RU" dirty="0" err="1"/>
              <a:t>Сырымского</a:t>
            </a:r>
            <a:r>
              <a:rPr lang="ru-RU" dirty="0"/>
              <a:t> района ЗКО</a:t>
            </a:r>
            <a:r>
              <a:rPr b="0" dirty="0"/>
              <a:t>. </a:t>
            </a:r>
            <a:endParaRPr lang="ru-RU" b="0" dirty="0"/>
          </a:p>
          <a:p>
            <a:pPr marL="95250" indent="-9525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Реализовано</a:t>
            </a:r>
            <a:r>
              <a:rPr dirty="0"/>
              <a:t>: </a:t>
            </a:r>
            <a:endParaRPr dirty="0">
              <a:highlight>
                <a:srgbClr val="FFFF00"/>
              </a:highlight>
            </a:endParaRPr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имеется возможность подключения к </a:t>
            </a:r>
            <a:r>
              <a:rPr lang="ru-RU" dirty="0" err="1"/>
              <a:t>инж.сетям</a:t>
            </a:r>
            <a:r>
              <a:rPr lang="ru-RU" dirty="0"/>
              <a:t>;</a:t>
            </a:r>
            <a:endParaRPr dirty="0"/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имеется</a:t>
            </a:r>
            <a:r>
              <a:rPr dirty="0"/>
              <a:t> </a:t>
            </a:r>
            <a:r>
              <a:rPr b="1" dirty="0" err="1"/>
              <a:t>зем</a:t>
            </a:r>
            <a:r>
              <a:rPr b="1" dirty="0"/>
              <a:t>. </a:t>
            </a:r>
            <a:r>
              <a:rPr b="1" dirty="0" err="1"/>
              <a:t>участок</a:t>
            </a:r>
            <a:r>
              <a:rPr b="1" dirty="0"/>
              <a:t> </a:t>
            </a:r>
            <a:r>
              <a:rPr lang="ru-RU" b="1" dirty="0"/>
              <a:t>1,32</a:t>
            </a:r>
            <a:r>
              <a:rPr b="1" dirty="0"/>
              <a:t> </a:t>
            </a:r>
            <a:r>
              <a:rPr b="1" dirty="0" err="1"/>
              <a:t>га</a:t>
            </a:r>
            <a:r>
              <a:rPr lang="ru-RU" b="1" dirty="0"/>
              <a:t>.</a:t>
            </a:r>
            <a:r>
              <a:rPr dirty="0"/>
              <a:t> </a:t>
            </a:r>
          </a:p>
          <a:p>
            <a:pPr algn="just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95250" indent="-9525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2. </a:t>
            </a:r>
            <a:r>
              <a:rPr u="sng" dirty="0"/>
              <a:t>СПК </a:t>
            </a:r>
            <a:r>
              <a:rPr b="0" u="sng" dirty="0" err="1"/>
              <a:t>оказывает</a:t>
            </a:r>
            <a:r>
              <a:rPr b="0" u="sng" dirty="0"/>
              <a:t> </a:t>
            </a:r>
            <a:r>
              <a:rPr b="0" u="sng" dirty="0" err="1"/>
              <a:t>содействие</a:t>
            </a:r>
            <a:r>
              <a:rPr b="0" u="sng" dirty="0"/>
              <a:t> </a:t>
            </a:r>
            <a:r>
              <a:rPr b="0" u="sng" dirty="0" err="1"/>
              <a:t>в</a:t>
            </a:r>
            <a:r>
              <a:rPr b="0" u="sng" dirty="0"/>
              <a:t>:</a:t>
            </a:r>
            <a:r>
              <a:rPr dirty="0"/>
              <a:t> </a:t>
            </a:r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привлечении</a:t>
            </a:r>
            <a:r>
              <a:rPr dirty="0"/>
              <a:t> </a:t>
            </a:r>
            <a:r>
              <a:rPr dirty="0" err="1"/>
              <a:t>льготного</a:t>
            </a:r>
            <a:r>
              <a:rPr dirty="0"/>
              <a:t> </a:t>
            </a:r>
            <a:r>
              <a:rPr dirty="0" err="1"/>
              <a:t>займа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строительства</a:t>
            </a:r>
            <a:r>
              <a:rPr dirty="0"/>
              <a:t>;</a:t>
            </a:r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заключении</a:t>
            </a:r>
            <a:r>
              <a:rPr dirty="0"/>
              <a:t> с </a:t>
            </a:r>
            <a:r>
              <a:rPr dirty="0" err="1"/>
              <a:t>Фин.центром</a:t>
            </a:r>
            <a:r>
              <a:rPr dirty="0"/>
              <a:t> МОН РК </a:t>
            </a:r>
            <a:r>
              <a:rPr dirty="0" err="1"/>
              <a:t>дог</a:t>
            </a:r>
            <a:r>
              <a:rPr dirty="0"/>
              <a:t>. </a:t>
            </a:r>
            <a:r>
              <a:rPr dirty="0" err="1"/>
              <a:t>на</a:t>
            </a:r>
            <a:r>
              <a:rPr dirty="0"/>
              <a:t> ПНФ;</a:t>
            </a:r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согласовании</a:t>
            </a:r>
            <a:r>
              <a:rPr dirty="0"/>
              <a:t> </a:t>
            </a:r>
            <a:r>
              <a:rPr dirty="0" err="1"/>
              <a:t>всех</a:t>
            </a:r>
            <a:r>
              <a:rPr dirty="0"/>
              <a:t> </a:t>
            </a:r>
            <a:r>
              <a:rPr dirty="0" err="1"/>
              <a:t>необходимых</a:t>
            </a:r>
            <a:r>
              <a:rPr dirty="0"/>
              <a:t> </a:t>
            </a:r>
            <a:r>
              <a:rPr dirty="0" err="1"/>
              <a:t>процедур</a:t>
            </a:r>
            <a:r>
              <a:rPr dirty="0"/>
              <a:t> в </a:t>
            </a:r>
            <a:r>
              <a:rPr dirty="0" err="1"/>
              <a:t>гос</a:t>
            </a:r>
            <a:r>
              <a:rPr dirty="0"/>
              <a:t>. </a:t>
            </a:r>
            <a:r>
              <a:rPr dirty="0" err="1"/>
              <a:t>органах</a:t>
            </a:r>
            <a:r>
              <a:rPr dirty="0"/>
              <a:t>, а </a:t>
            </a:r>
            <a:r>
              <a:rPr dirty="0" err="1"/>
              <a:t>также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всеми</a:t>
            </a:r>
            <a:r>
              <a:rPr dirty="0"/>
              <a:t> </a:t>
            </a:r>
            <a:r>
              <a:rPr dirty="0" err="1"/>
              <a:t>задействованными</a:t>
            </a:r>
            <a:r>
              <a:rPr dirty="0"/>
              <a:t> </a:t>
            </a:r>
            <a:r>
              <a:rPr dirty="0" err="1"/>
              <a:t>городскими</a:t>
            </a:r>
            <a:r>
              <a:rPr dirty="0"/>
              <a:t> </a:t>
            </a:r>
            <a:r>
              <a:rPr dirty="0" err="1"/>
              <a:t>службами</a:t>
            </a:r>
            <a:r>
              <a:rPr dirty="0"/>
              <a:t> в </a:t>
            </a:r>
            <a:r>
              <a:rPr dirty="0" err="1"/>
              <a:t>процессе</a:t>
            </a:r>
            <a:r>
              <a:rPr dirty="0"/>
              <a:t> </a:t>
            </a:r>
            <a:r>
              <a:rPr dirty="0" err="1"/>
              <a:t>ввода</a:t>
            </a:r>
            <a:r>
              <a:rPr dirty="0"/>
              <a:t> и </a:t>
            </a:r>
            <a:r>
              <a:rPr dirty="0" err="1"/>
              <a:t>дальнейшей</a:t>
            </a:r>
            <a:r>
              <a:rPr dirty="0"/>
              <a:t> </a:t>
            </a:r>
            <a:r>
              <a:rPr dirty="0" err="1"/>
              <a:t>эксплуатации</a:t>
            </a:r>
            <a:r>
              <a:rPr dirty="0"/>
              <a:t>.</a:t>
            </a:r>
          </a:p>
          <a:p>
            <a:pPr marL="450850" indent="-95250" algn="just">
              <a:buSzPct val="100000"/>
              <a:buChar char="-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3. </a:t>
            </a:r>
            <a:r>
              <a:rPr u="sng" dirty="0"/>
              <a:t>АО «ДАМУ»:</a:t>
            </a:r>
            <a:r>
              <a:rPr dirty="0"/>
              <a:t> </a:t>
            </a:r>
            <a:r>
              <a:rPr b="0" dirty="0" err="1"/>
              <a:t>предоставление</a:t>
            </a:r>
            <a:r>
              <a:rPr b="0" dirty="0"/>
              <a:t> </a:t>
            </a:r>
            <a:r>
              <a:rPr b="0" dirty="0" err="1"/>
              <a:t>гарантии</a:t>
            </a:r>
            <a:r>
              <a:rPr b="0" dirty="0"/>
              <a:t> </a:t>
            </a:r>
            <a:r>
              <a:rPr b="0" dirty="0" err="1"/>
              <a:t>до</a:t>
            </a:r>
            <a:r>
              <a:rPr b="0" dirty="0"/>
              <a:t> 500 </a:t>
            </a:r>
            <a:r>
              <a:rPr b="0" dirty="0" err="1"/>
              <a:t>млн</a:t>
            </a:r>
            <a:r>
              <a:rPr b="0" dirty="0"/>
              <a:t>. </a:t>
            </a:r>
            <a:r>
              <a:rPr b="0" dirty="0" err="1"/>
              <a:t>тг</a:t>
            </a:r>
            <a:r>
              <a:rPr b="0" dirty="0"/>
              <a:t>.,  </a:t>
            </a:r>
          </a:p>
          <a:p>
            <a:pPr algn="just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  и </a:t>
            </a:r>
            <a:r>
              <a:rPr dirty="0" err="1"/>
              <a:t>субсидии</a:t>
            </a:r>
            <a:r>
              <a:rPr dirty="0"/>
              <a:t> </a:t>
            </a:r>
            <a:r>
              <a:rPr dirty="0" err="1"/>
              <a:t>кредита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8-9%.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 </a:t>
            </a:r>
            <a:r>
              <a:rPr dirty="0" err="1"/>
              <a:t>кредит</a:t>
            </a:r>
            <a:r>
              <a:rPr dirty="0"/>
              <a:t>  </a:t>
            </a:r>
          </a:p>
          <a:p>
            <a:pPr algn="just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  </a:t>
            </a:r>
            <a:r>
              <a:rPr dirty="0" err="1"/>
              <a:t>будет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6 %.</a:t>
            </a:r>
          </a:p>
          <a:p>
            <a:pPr algn="just"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88900" indent="-88900" algn="just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4. </a:t>
            </a:r>
            <a:r>
              <a:rPr u="sng" dirty="0"/>
              <a:t>ИНВЕСТОР:</a:t>
            </a:r>
            <a:r>
              <a:rPr b="0" dirty="0"/>
              <a:t> </a:t>
            </a:r>
            <a:r>
              <a:rPr b="0" dirty="0" err="1"/>
              <a:t>инвестиции</a:t>
            </a:r>
            <a:r>
              <a:rPr b="0" dirty="0"/>
              <a:t> </a:t>
            </a:r>
            <a:r>
              <a:rPr b="0" dirty="0" err="1"/>
              <a:t>не</a:t>
            </a:r>
            <a:r>
              <a:rPr b="0" dirty="0"/>
              <a:t> </a:t>
            </a:r>
            <a:r>
              <a:rPr b="0" dirty="0" err="1"/>
              <a:t>менее</a:t>
            </a:r>
            <a:r>
              <a:rPr b="0" dirty="0"/>
              <a:t> 10 </a:t>
            </a:r>
            <a:r>
              <a:rPr b="0" dirty="0" err="1"/>
              <a:t>процентов</a:t>
            </a:r>
            <a:r>
              <a:rPr b="0" dirty="0"/>
              <a:t> </a:t>
            </a:r>
            <a:r>
              <a:rPr b="0" dirty="0" err="1"/>
              <a:t>от</a:t>
            </a:r>
            <a:r>
              <a:rPr b="0" dirty="0"/>
              <a:t> </a:t>
            </a:r>
            <a:r>
              <a:rPr b="0" dirty="0" err="1"/>
              <a:t>стоимости</a:t>
            </a:r>
            <a:r>
              <a:rPr b="0" dirty="0"/>
              <a:t> </a:t>
            </a:r>
            <a:r>
              <a:rPr b="0" dirty="0" err="1"/>
              <a:t>проекта</a:t>
            </a:r>
            <a:r>
              <a:rPr b="0" dirty="0"/>
              <a:t> и </a:t>
            </a:r>
            <a:r>
              <a:rPr b="0" dirty="0" err="1"/>
              <a:t>дальнейшее</a:t>
            </a:r>
            <a:r>
              <a:rPr b="0" dirty="0"/>
              <a:t> </a:t>
            </a:r>
            <a:r>
              <a:rPr b="0" dirty="0" err="1"/>
              <a:t>строительство</a:t>
            </a:r>
            <a:r>
              <a:rPr b="0" dirty="0"/>
              <a:t> и </a:t>
            </a:r>
            <a:r>
              <a:rPr b="0" dirty="0" err="1"/>
              <a:t>управление</a:t>
            </a:r>
            <a:r>
              <a:rPr b="0" dirty="0"/>
              <a:t> </a:t>
            </a:r>
            <a:r>
              <a:rPr b="0" dirty="0" err="1"/>
              <a:t>школой</a:t>
            </a:r>
            <a:r>
              <a:rPr b="0" dirty="0"/>
              <a:t>.   </a:t>
            </a:r>
          </a:p>
        </p:txBody>
      </p:sp>
      <p:pic>
        <p:nvPicPr>
          <p:cNvPr id="10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79669" y="4059060"/>
            <a:ext cx="453704" cy="1375007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Прямоугольник 10"/>
          <p:cNvSpPr txBox="1"/>
          <p:nvPr/>
        </p:nvSpPr>
        <p:spPr>
          <a:xfrm>
            <a:off x="7033373" y="2917685"/>
            <a:ext cx="4767165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88900" indent="-88900" algn="ctr">
              <a:spcBef>
                <a:spcPts val="600"/>
              </a:spcBef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Предпосылки</a:t>
            </a:r>
            <a:r>
              <a:rPr b="0" dirty="0"/>
              <a:t>: </a:t>
            </a:r>
          </a:p>
          <a:p>
            <a:pPr marL="88900" indent="-88900" algn="just">
              <a:spcBef>
                <a:spcPts val="600"/>
              </a:spcBef>
              <a:buSzPct val="100000"/>
              <a:buFont typeface="Arial"/>
              <a:buChar char="•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в</a:t>
            </a:r>
            <a:r>
              <a:rPr dirty="0"/>
              <a:t> </a:t>
            </a:r>
            <a:r>
              <a:rPr lang="ru-RU" dirty="0"/>
              <a:t>п</a:t>
            </a:r>
            <a:r>
              <a:rPr dirty="0"/>
              <a:t>. </a:t>
            </a:r>
            <a:r>
              <a:rPr lang="ru-RU" dirty="0" err="1"/>
              <a:t>Жымпиты</a:t>
            </a:r>
            <a:r>
              <a:rPr dirty="0"/>
              <a:t> </a:t>
            </a:r>
            <a:r>
              <a:rPr dirty="0" err="1"/>
              <a:t>отсутст</a:t>
            </a:r>
            <a:r>
              <a:rPr lang="ru-RU" dirty="0" err="1"/>
              <a:t>вует</a:t>
            </a:r>
            <a:r>
              <a:rPr lang="ru-RU" dirty="0"/>
              <a:t> помещение под школу-лицей, где около 300 учащихся нуждаются в обучении</a:t>
            </a:r>
            <a:r>
              <a:rPr dirty="0"/>
              <a:t>. </a:t>
            </a:r>
            <a:endParaRPr lang="ru-RU" dirty="0"/>
          </a:p>
          <a:p>
            <a:pPr marL="88900" indent="-88900" algn="just">
              <a:spcBef>
                <a:spcPts val="600"/>
              </a:spcBef>
              <a:buSzPct val="100000"/>
              <a:buFont typeface="Arial"/>
              <a:buChar char="•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Население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lang="ru-RU" dirty="0"/>
              <a:t>7</a:t>
            </a:r>
            <a:r>
              <a:rPr lang="en-US" dirty="0"/>
              <a:t> </a:t>
            </a:r>
            <a:r>
              <a:rPr dirty="0"/>
              <a:t>000 </a:t>
            </a:r>
            <a:r>
              <a:rPr dirty="0" err="1"/>
              <a:t>человек</a:t>
            </a:r>
            <a:r>
              <a:rPr dirty="0"/>
              <a:t>;</a:t>
            </a:r>
          </a:p>
          <a:p>
            <a:pPr marL="88900" indent="-88900" algn="just">
              <a:spcBef>
                <a:spcPts val="600"/>
              </a:spcBef>
              <a:buSzPct val="100000"/>
              <a:buFont typeface="Arial"/>
              <a:buChar char="•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r>
              <a:rPr lang="ru-RU" dirty="0"/>
              <a:t>зарегистрированы 584 детей дошкольного возраста</a:t>
            </a:r>
            <a:r>
              <a:rPr b="1" dirty="0"/>
              <a:t>;</a:t>
            </a:r>
            <a:endParaRPr lang="ru-RU" b="1" dirty="0"/>
          </a:p>
          <a:p>
            <a:pPr marL="88900" indent="-88900" algn="just">
              <a:spcBef>
                <a:spcPts val="600"/>
              </a:spcBef>
              <a:buSzPct val="100000"/>
              <a:buFont typeface="Arial"/>
              <a:buChar char="•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b="1" dirty="0"/>
              <a:t>в связи с острой потребностью для детей из соседних поселков требуется строительство интерната на 100 мест.</a:t>
            </a:r>
            <a:endParaRPr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AAAB8C2-BD23-1940-BCFE-98C5FD73B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81" y="674088"/>
            <a:ext cx="4157296" cy="2521234"/>
          </a:xfrm>
          <a:prstGeom prst="rect">
            <a:avLst/>
          </a:prstGeom>
        </p:spPr>
      </p:pic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52685088-1E09-8A46-B448-C73F311F1DD3}"/>
              </a:ext>
            </a:extLst>
          </p:cNvPr>
          <p:cNvCxnSpPr/>
          <p:nvPr/>
        </p:nvCxnSpPr>
        <p:spPr>
          <a:xfrm flipV="1">
            <a:off x="7461781" y="1844824"/>
            <a:ext cx="938475" cy="432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1235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5"/>
          <p:cNvSpPr txBox="1">
            <a:spLocks noGrp="1"/>
          </p:cNvSpPr>
          <p:nvPr>
            <p:ph type="title"/>
          </p:nvPr>
        </p:nvSpPr>
        <p:spPr>
          <a:xfrm>
            <a:off x="1343472" y="801763"/>
            <a:ext cx="7409396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/>
            <a:r>
              <a:rPr lang="kk-KZ" sz="2000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Строительство </a:t>
            </a:r>
            <a:r>
              <a:rPr lang="kk-KZ" sz="2000" dirty="0" err="1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школы-интерната</a:t>
            </a:r>
            <a:r>
              <a:rPr lang="kk-KZ" sz="2000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err="1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в</a:t>
            </a:r>
            <a:r>
              <a:rPr lang="en-US" sz="2000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п</a:t>
            </a:r>
            <a:r>
              <a:rPr lang="kk-KZ" sz="2000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.Жымпиты Сырымского района ЗКО</a:t>
            </a:r>
          </a:p>
        </p:txBody>
      </p:sp>
      <p:sp>
        <p:nvSpPr>
          <p:cNvPr id="6" name="object 26"/>
          <p:cNvSpPr/>
          <p:nvPr/>
        </p:nvSpPr>
        <p:spPr>
          <a:xfrm>
            <a:off x="0" y="1048511"/>
            <a:ext cx="1173480" cy="368935"/>
          </a:xfrm>
          <a:custGeom>
            <a:avLst/>
            <a:gdLst/>
            <a:ahLst/>
            <a:cxnLst/>
            <a:rect l="l" t="t" r="r" b="b"/>
            <a:pathLst>
              <a:path w="1173480" h="368934">
                <a:moveTo>
                  <a:pt x="1173480" y="0"/>
                </a:moveTo>
                <a:lnTo>
                  <a:pt x="0" y="0"/>
                </a:lnTo>
                <a:lnTo>
                  <a:pt x="0" y="368808"/>
                </a:lnTo>
                <a:lnTo>
                  <a:pt x="1173480" y="368808"/>
                </a:lnTo>
                <a:lnTo>
                  <a:pt x="1173480" y="0"/>
                </a:lnTo>
                <a:close/>
              </a:path>
            </a:pathLst>
          </a:custGeom>
          <a:solidFill>
            <a:srgbClr val="1B7A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7"/>
          <p:cNvSpPr/>
          <p:nvPr/>
        </p:nvSpPr>
        <p:spPr>
          <a:xfrm>
            <a:off x="8688288" y="1048511"/>
            <a:ext cx="3503712" cy="368935"/>
          </a:xfrm>
          <a:custGeom>
            <a:avLst/>
            <a:gdLst/>
            <a:ahLst/>
            <a:cxnLst/>
            <a:rect l="l" t="t" r="r" b="b"/>
            <a:pathLst>
              <a:path w="6400800" h="368934">
                <a:moveTo>
                  <a:pt x="6400800" y="0"/>
                </a:moveTo>
                <a:lnTo>
                  <a:pt x="0" y="0"/>
                </a:lnTo>
                <a:lnTo>
                  <a:pt x="0" y="368808"/>
                </a:lnTo>
                <a:lnTo>
                  <a:pt x="6400800" y="368808"/>
                </a:lnTo>
                <a:lnTo>
                  <a:pt x="6400800" y="0"/>
                </a:lnTo>
                <a:close/>
              </a:path>
            </a:pathLst>
          </a:custGeom>
          <a:solidFill>
            <a:srgbClr val="1B7A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8346664" y="1589710"/>
            <a:ext cx="3581984" cy="46476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340235" y="1898764"/>
            <a:ext cx="5421504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Назначение участка: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строительство школы</a:t>
            </a: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Расположение: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ЗКО, </a:t>
            </a:r>
            <a:r>
              <a:rPr lang="ru-RU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Сырымский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район, п. </a:t>
            </a:r>
            <a:r>
              <a:rPr lang="ru-RU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Жымпиты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Площадь участка: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1,32 га</a:t>
            </a: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Дорожное покрытие: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асфальтированная дорога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46662" y="2896934"/>
            <a:ext cx="3656503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Газоснабжение: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сущ. газопровод – 55 м</a:t>
            </a: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Водоснабжение: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сущ. Колодец – 14 м</a:t>
            </a: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Электроэнергии: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 сущ. КТП – 11 м</a:t>
            </a: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Канализация: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септик</a:t>
            </a:r>
            <a:endParaRPr lang="ru-RU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Расстояние до города: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</a:rPr>
              <a:t>до г. Уральск – 140  км</a:t>
            </a:r>
          </a:p>
          <a:p>
            <a:pPr>
              <a:spcBef>
                <a:spcPts val="300"/>
              </a:spcBef>
            </a:pP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endParaRPr lang="ru-RU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"/>
              </a:spcBef>
            </a:pPr>
            <a:endParaRPr lang="ru-RU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12731" y="1652543"/>
            <a:ext cx="3690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</a:rPr>
              <a:t>Характеристика и инфраструктура участка №2</a:t>
            </a:r>
          </a:p>
        </p:txBody>
      </p:sp>
      <p:sp>
        <p:nvSpPr>
          <p:cNvPr id="17" name="object 3"/>
          <p:cNvSpPr/>
          <p:nvPr/>
        </p:nvSpPr>
        <p:spPr>
          <a:xfrm>
            <a:off x="466344" y="6400799"/>
            <a:ext cx="500380" cy="457200"/>
          </a:xfrm>
          <a:custGeom>
            <a:avLst/>
            <a:gdLst/>
            <a:ahLst/>
            <a:cxnLst/>
            <a:rect l="l" t="t" r="r" b="b"/>
            <a:pathLst>
              <a:path w="500380" h="457200">
                <a:moveTo>
                  <a:pt x="499872" y="0"/>
                </a:moveTo>
                <a:lnTo>
                  <a:pt x="0" y="0"/>
                </a:lnTo>
                <a:lnTo>
                  <a:pt x="0" y="457199"/>
                </a:lnTo>
                <a:lnTo>
                  <a:pt x="499872" y="457199"/>
                </a:lnTo>
                <a:lnTo>
                  <a:pt x="499872" y="0"/>
                </a:lnTo>
                <a:close/>
              </a:path>
            </a:pathLst>
          </a:custGeom>
          <a:solidFill>
            <a:srgbClr val="1B7A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8"/>
          <p:cNvSpPr txBox="1"/>
          <p:nvPr/>
        </p:nvSpPr>
        <p:spPr>
          <a:xfrm>
            <a:off x="574243" y="6519116"/>
            <a:ext cx="256540" cy="2043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r>
              <a:rPr lang="ru-RU" sz="1400" spc="-65" dirty="0">
                <a:solidFill>
                  <a:srgbClr val="FFFFFF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</a:t>
            </a:r>
            <a:endParaRPr sz="1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7A6A9A8-5EFD-4112-89EC-1C0D440F4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3573016"/>
            <a:ext cx="5038180" cy="328498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FAEC276-E556-4285-AD2D-E874756D70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1652543"/>
            <a:ext cx="4733360" cy="2870594"/>
          </a:xfrm>
          <a:prstGeom prst="rect">
            <a:avLst/>
          </a:prstGeom>
        </p:spPr>
      </p:pic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037B2E7-723D-47FA-B6FE-C2E9C4FCEF66}"/>
              </a:ext>
            </a:extLst>
          </p:cNvPr>
          <p:cNvCxnSpPr>
            <a:cxnSpLocks/>
          </p:cNvCxnSpPr>
          <p:nvPr/>
        </p:nvCxnSpPr>
        <p:spPr>
          <a:xfrm flipH="1">
            <a:off x="2207568" y="2722066"/>
            <a:ext cx="2664296" cy="3587254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Блок-схема: ссылка на другую страницу 33">
            <a:extLst>
              <a:ext uri="{FF2B5EF4-FFF2-40B4-BE49-F238E27FC236}">
                <a16:creationId xmlns:a16="http://schemas.microsoft.com/office/drawing/2014/main" id="{F45390DF-F6D6-402A-A014-91A3804C3D59}"/>
              </a:ext>
            </a:extLst>
          </p:cNvPr>
          <p:cNvSpPr/>
          <p:nvPr/>
        </p:nvSpPr>
        <p:spPr>
          <a:xfrm>
            <a:off x="4583832" y="2202787"/>
            <a:ext cx="137083" cy="172264"/>
          </a:xfrm>
          <a:prstGeom prst="flowChartOffpageConnector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F1741F-DD15-4BE4-AF4C-9F475606375D}"/>
              </a:ext>
            </a:extLst>
          </p:cNvPr>
          <p:cNvSpPr txBox="1"/>
          <p:nvPr/>
        </p:nvSpPr>
        <p:spPr>
          <a:xfrm>
            <a:off x="4754848" y="2196564"/>
            <a:ext cx="122488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Водоснабжение – 14 м</a:t>
            </a: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B5F2DC39-3EC9-46A8-8631-D8D8E2A9517D}"/>
              </a:ext>
            </a:extLst>
          </p:cNvPr>
          <p:cNvCxnSpPr/>
          <p:nvPr/>
        </p:nvCxnSpPr>
        <p:spPr>
          <a:xfrm>
            <a:off x="4583832" y="2396619"/>
            <a:ext cx="72008" cy="240293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ссылка на другую страницу 36">
            <a:extLst>
              <a:ext uri="{FF2B5EF4-FFF2-40B4-BE49-F238E27FC236}">
                <a16:creationId xmlns:a16="http://schemas.microsoft.com/office/drawing/2014/main" id="{BF799351-11CB-4AFC-AE9C-CFF1D73B3B67}"/>
              </a:ext>
            </a:extLst>
          </p:cNvPr>
          <p:cNvSpPr/>
          <p:nvPr/>
        </p:nvSpPr>
        <p:spPr>
          <a:xfrm>
            <a:off x="6023992" y="2480454"/>
            <a:ext cx="137083" cy="172264"/>
          </a:xfrm>
          <a:prstGeom prst="flowChartOffpage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7778E151-E2F5-4091-A4A8-7EFF2750A492}"/>
              </a:ext>
            </a:extLst>
          </p:cNvPr>
          <p:cNvCxnSpPr/>
          <p:nvPr/>
        </p:nvCxnSpPr>
        <p:spPr>
          <a:xfrm flipV="1">
            <a:off x="5015880" y="2652718"/>
            <a:ext cx="1080120" cy="344234"/>
          </a:xfrm>
          <a:prstGeom prst="straightConnector1">
            <a:avLst/>
          </a:prstGeom>
          <a:ln w="127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DBEC554-8747-4C37-86F0-6199283C341B}"/>
              </a:ext>
            </a:extLst>
          </p:cNvPr>
          <p:cNvSpPr txBox="1"/>
          <p:nvPr/>
        </p:nvSpPr>
        <p:spPr>
          <a:xfrm>
            <a:off x="6257652" y="2489924"/>
            <a:ext cx="122488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Газоснабжение – 55 м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7F6666F1-E5C2-45FB-8E49-956F2F4DD370}"/>
              </a:ext>
            </a:extLst>
          </p:cNvPr>
          <p:cNvCxnSpPr/>
          <p:nvPr/>
        </p:nvCxnSpPr>
        <p:spPr>
          <a:xfrm>
            <a:off x="4654091" y="3117989"/>
            <a:ext cx="72008" cy="21602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Блок-схема: ссылка на другую страницу 48">
            <a:extLst>
              <a:ext uri="{FF2B5EF4-FFF2-40B4-BE49-F238E27FC236}">
                <a16:creationId xmlns:a16="http://schemas.microsoft.com/office/drawing/2014/main" id="{3330E367-93D8-4FDE-B7B1-50B3A4DFA77F}"/>
              </a:ext>
            </a:extLst>
          </p:cNvPr>
          <p:cNvSpPr/>
          <p:nvPr/>
        </p:nvSpPr>
        <p:spPr>
          <a:xfrm>
            <a:off x="4746749" y="3156407"/>
            <a:ext cx="137083" cy="172264"/>
          </a:xfrm>
          <a:prstGeom prst="flowChartOffpage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C5AEDDA-D632-4442-AA19-338349F91192}"/>
              </a:ext>
            </a:extLst>
          </p:cNvPr>
          <p:cNvSpPr txBox="1"/>
          <p:nvPr/>
        </p:nvSpPr>
        <p:spPr>
          <a:xfrm>
            <a:off x="4995119" y="3099335"/>
            <a:ext cx="15184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Электроснабжение - 11 м </a:t>
            </a:r>
          </a:p>
        </p:txBody>
      </p:sp>
    </p:spTree>
    <p:extLst>
      <p:ext uri="{BB962C8B-B14F-4D97-AF65-F5344CB8AC3E}">
        <p14:creationId xmlns:p14="http://schemas.microsoft.com/office/powerpoint/2010/main" val="199587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6"/>
          <p:cNvSpPr txBox="1"/>
          <p:nvPr/>
        </p:nvSpPr>
        <p:spPr>
          <a:xfrm>
            <a:off x="285008" y="547134"/>
            <a:ext cx="7776306" cy="581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Доходы</a:t>
            </a:r>
            <a:r>
              <a:rPr dirty="0"/>
              <a:t>. </a:t>
            </a:r>
          </a:p>
          <a:p>
            <a:pPr marL="342900" indent="-342900" algn="just">
              <a:spcBef>
                <a:spcPts val="600"/>
              </a:spcBef>
              <a:buSzPct val="100000"/>
              <a:buAutoNum type="arabicPeriod"/>
              <a:defRPr sz="1300" b="1" u="sng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Возмещение</a:t>
            </a:r>
            <a:r>
              <a:rPr dirty="0"/>
              <a:t> </a:t>
            </a:r>
            <a:r>
              <a:rPr dirty="0" err="1"/>
              <a:t>затрат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строительство</a:t>
            </a:r>
            <a:r>
              <a:rPr dirty="0"/>
              <a:t> (CAPEX) в</a:t>
            </a:r>
            <a:r>
              <a:rPr b="0" dirty="0"/>
              <a:t> </a:t>
            </a:r>
            <a:r>
              <a:rPr dirty="0" err="1"/>
              <a:t>течении</a:t>
            </a:r>
            <a:r>
              <a:rPr dirty="0"/>
              <a:t> 8 </a:t>
            </a:r>
            <a:r>
              <a:rPr dirty="0" err="1"/>
              <a:t>лет</a:t>
            </a:r>
            <a:r>
              <a:rPr b="0" dirty="0"/>
              <a:t> – </a:t>
            </a:r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	</a:t>
            </a:r>
            <a:r>
              <a:rPr b="1" dirty="0"/>
              <a:t>96 МРП </a:t>
            </a:r>
            <a:r>
              <a:rPr dirty="0"/>
              <a:t>в </a:t>
            </a:r>
            <a:r>
              <a:rPr dirty="0" err="1"/>
              <a:t>год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одного</a:t>
            </a:r>
            <a:r>
              <a:rPr dirty="0"/>
              <a:t> </a:t>
            </a:r>
            <a:r>
              <a:rPr dirty="0" err="1"/>
              <a:t>ученика</a:t>
            </a:r>
            <a:r>
              <a:rPr dirty="0"/>
              <a:t> </a:t>
            </a:r>
            <a:r>
              <a:rPr b="1" dirty="0"/>
              <a:t>с </a:t>
            </a:r>
            <a:r>
              <a:rPr b="1" dirty="0" err="1"/>
              <a:t>ежег</a:t>
            </a:r>
            <a:r>
              <a:rPr b="1" dirty="0"/>
              <a:t>. </a:t>
            </a:r>
            <a:r>
              <a:rPr b="1" dirty="0" err="1"/>
              <a:t>индексацией</a:t>
            </a:r>
            <a:r>
              <a:rPr b="1"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порядка</a:t>
            </a:r>
            <a:r>
              <a:rPr dirty="0"/>
              <a:t> </a:t>
            </a:r>
            <a:r>
              <a:rPr b="1" dirty="0"/>
              <a:t>4%</a:t>
            </a:r>
            <a:r>
              <a:rPr dirty="0"/>
              <a:t> </a:t>
            </a:r>
          </a:p>
          <a:p>
            <a:pPr indent="3556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(к </a:t>
            </a:r>
            <a:r>
              <a:rPr dirty="0" err="1"/>
              <a:t>примеру</a:t>
            </a:r>
            <a:r>
              <a:rPr dirty="0"/>
              <a:t>, </a:t>
            </a:r>
            <a:r>
              <a:rPr dirty="0" err="1"/>
              <a:t>при</a:t>
            </a:r>
            <a:r>
              <a:rPr dirty="0"/>
              <a:t> 100% </a:t>
            </a:r>
            <a:r>
              <a:rPr dirty="0" err="1"/>
              <a:t>загрузке</a:t>
            </a:r>
            <a:r>
              <a:rPr dirty="0"/>
              <a:t>: в 2022 г</a:t>
            </a:r>
            <a:r>
              <a:rPr dirty="0" smtClean="0"/>
              <a:t>.-</a:t>
            </a:r>
            <a:r>
              <a:rPr lang="ru-RU" dirty="0" smtClean="0"/>
              <a:t> 87,3</a:t>
            </a:r>
            <a:r>
              <a:rPr dirty="0" smtClean="0"/>
              <a:t> </a:t>
            </a:r>
            <a:r>
              <a:rPr b="1" dirty="0" err="1"/>
              <a:t>млн.тг</a:t>
            </a:r>
            <a:r>
              <a:rPr dirty="0"/>
              <a:t>, в 2023 г</a:t>
            </a:r>
            <a:r>
              <a:rPr dirty="0" smtClean="0"/>
              <a:t>.-</a:t>
            </a:r>
            <a:r>
              <a:rPr lang="ru-RU" dirty="0"/>
              <a:t> </a:t>
            </a:r>
            <a:r>
              <a:rPr lang="ru-RU" dirty="0" smtClean="0"/>
              <a:t>90,8</a:t>
            </a:r>
            <a:r>
              <a:rPr lang="ru-RU" dirty="0"/>
              <a:t>,</a:t>
            </a:r>
            <a:r>
              <a:rPr dirty="0" smtClean="0"/>
              <a:t> </a:t>
            </a:r>
            <a:r>
              <a:rPr dirty="0"/>
              <a:t>в 2024 г</a:t>
            </a:r>
            <a:r>
              <a:rPr dirty="0" smtClean="0"/>
              <a:t>.-</a:t>
            </a:r>
            <a:r>
              <a:rPr lang="ru-RU" dirty="0" smtClean="0"/>
              <a:t>94</a:t>
            </a:r>
            <a:r>
              <a:rPr dirty="0" smtClean="0"/>
              <a:t>,5</a:t>
            </a:r>
            <a:r>
              <a:rPr dirty="0"/>
              <a:t>, </a:t>
            </a:r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в 2025г.- </a:t>
            </a:r>
            <a:r>
              <a:rPr lang="ru-RU" dirty="0" smtClean="0"/>
              <a:t>98,3</a:t>
            </a:r>
            <a:r>
              <a:rPr dirty="0" smtClean="0"/>
              <a:t>, </a:t>
            </a:r>
            <a:r>
              <a:rPr dirty="0"/>
              <a:t>в 2026г</a:t>
            </a:r>
            <a:r>
              <a:rPr dirty="0" smtClean="0"/>
              <a:t>.-</a:t>
            </a:r>
            <a:r>
              <a:rPr lang="ru-RU" dirty="0"/>
              <a:t> </a:t>
            </a:r>
            <a:r>
              <a:rPr lang="ru-RU" dirty="0" smtClean="0"/>
              <a:t>102,2</a:t>
            </a:r>
            <a:r>
              <a:rPr dirty="0" smtClean="0"/>
              <a:t>, </a:t>
            </a:r>
            <a:r>
              <a:rPr dirty="0"/>
              <a:t>в 2027г</a:t>
            </a:r>
            <a:r>
              <a:rPr dirty="0" smtClean="0"/>
              <a:t>.</a:t>
            </a:r>
            <a:r>
              <a:rPr lang="ru-RU" dirty="0" smtClean="0"/>
              <a:t> – 106,2</a:t>
            </a:r>
            <a:r>
              <a:rPr dirty="0" smtClean="0"/>
              <a:t>,</a:t>
            </a:r>
            <a:endParaRPr dirty="0"/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	 в 2028г</a:t>
            </a:r>
            <a:r>
              <a:rPr dirty="0" smtClean="0"/>
              <a:t>.-</a:t>
            </a:r>
            <a:r>
              <a:rPr lang="ru-RU" dirty="0"/>
              <a:t> </a:t>
            </a:r>
            <a:r>
              <a:rPr lang="ru-RU" dirty="0" smtClean="0"/>
              <a:t>110,5</a:t>
            </a:r>
            <a:r>
              <a:rPr dirty="0" smtClean="0"/>
              <a:t>, </a:t>
            </a:r>
            <a:r>
              <a:rPr dirty="0"/>
              <a:t>в 2029 г. - </a:t>
            </a:r>
            <a:r>
              <a:rPr lang="ru-RU" dirty="0" smtClean="0"/>
              <a:t>11</a:t>
            </a:r>
            <a:r>
              <a:rPr dirty="0" smtClean="0"/>
              <a:t>4,</a:t>
            </a:r>
            <a:r>
              <a:rPr lang="ru-RU" dirty="0" smtClean="0"/>
              <a:t>9</a:t>
            </a:r>
            <a:r>
              <a:rPr dirty="0" smtClean="0"/>
              <a:t> </a:t>
            </a:r>
            <a:r>
              <a:rPr dirty="0" err="1"/>
              <a:t>млн.тг</a:t>
            </a:r>
            <a:r>
              <a:rPr dirty="0"/>
              <a:t>. ВСЕГО </a:t>
            </a:r>
            <a:r>
              <a:rPr sz="1600" b="1" dirty="0" err="1"/>
              <a:t>за</a:t>
            </a:r>
            <a:r>
              <a:rPr sz="1600" b="1" dirty="0"/>
              <a:t> 8 </a:t>
            </a:r>
            <a:r>
              <a:rPr sz="1600" b="1" dirty="0" err="1"/>
              <a:t>лет</a:t>
            </a:r>
            <a:r>
              <a:rPr sz="1600" dirty="0"/>
              <a:t> </a:t>
            </a:r>
            <a:r>
              <a:rPr lang="ru-RU" sz="1600" b="1" dirty="0" smtClean="0"/>
              <a:t>–</a:t>
            </a:r>
            <a:r>
              <a:rPr sz="1600" b="1" dirty="0" smtClean="0"/>
              <a:t> </a:t>
            </a:r>
            <a:r>
              <a:rPr lang="ru-RU" sz="1600" b="1" dirty="0" smtClean="0"/>
              <a:t>800 млн</a:t>
            </a:r>
            <a:r>
              <a:rPr sz="1600" b="1" dirty="0" smtClean="0"/>
              <a:t>.</a:t>
            </a:r>
            <a:r>
              <a:rPr sz="1600" b="1" dirty="0" err="1" smtClean="0"/>
              <a:t>тг</a:t>
            </a:r>
            <a:r>
              <a:rPr sz="1600" dirty="0"/>
              <a:t>.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	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факту</a:t>
            </a:r>
            <a:r>
              <a:rPr dirty="0"/>
              <a:t>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dirty="0" err="1"/>
              <a:t>проектной</a:t>
            </a:r>
            <a:r>
              <a:rPr dirty="0"/>
              <a:t> </a:t>
            </a:r>
            <a:r>
              <a:rPr dirty="0" err="1"/>
              <a:t>мощности</a:t>
            </a:r>
            <a:r>
              <a:rPr dirty="0"/>
              <a:t>.</a:t>
            </a:r>
          </a:p>
          <a:p>
            <a:pPr marL="355600" indent="-355600"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2. 	</a:t>
            </a:r>
            <a:r>
              <a:rPr dirty="0" err="1"/>
              <a:t>В</a:t>
            </a:r>
            <a:r>
              <a:rPr u="sng" dirty="0" err="1"/>
              <a:t>озмещение</a:t>
            </a:r>
            <a:r>
              <a:rPr u="sng" dirty="0"/>
              <a:t> </a:t>
            </a:r>
            <a:r>
              <a:rPr u="sng" dirty="0" err="1"/>
              <a:t>операционных</a:t>
            </a:r>
            <a:r>
              <a:rPr u="sng" dirty="0"/>
              <a:t> </a:t>
            </a:r>
            <a:r>
              <a:rPr u="sng" dirty="0" err="1"/>
              <a:t>затрат</a:t>
            </a:r>
            <a:r>
              <a:rPr u="sng" dirty="0"/>
              <a:t> (OPEX)</a:t>
            </a:r>
            <a:r>
              <a:rPr b="0" u="sng" dirty="0"/>
              <a:t>  в  </a:t>
            </a:r>
            <a:r>
              <a:rPr b="0" u="sng" dirty="0" err="1"/>
              <a:t>течении</a:t>
            </a:r>
            <a:r>
              <a:rPr b="0" u="sng" dirty="0"/>
              <a:t> </a:t>
            </a:r>
            <a:r>
              <a:rPr u="sng" dirty="0"/>
              <a:t>20 </a:t>
            </a:r>
            <a:r>
              <a:rPr u="sng" dirty="0" err="1"/>
              <a:t>лет</a:t>
            </a:r>
            <a:r>
              <a:rPr u="sng" dirty="0"/>
              <a:t> </a:t>
            </a:r>
            <a:r>
              <a:rPr b="0" u="sng" dirty="0"/>
              <a:t>–</a:t>
            </a:r>
            <a:endParaRPr u="sng" dirty="0"/>
          </a:p>
          <a:p>
            <a:pPr marL="355600" indent="-3556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	</a:t>
            </a:r>
            <a:r>
              <a:rPr lang="ru-RU" dirty="0"/>
              <a:t>В</a:t>
            </a:r>
            <a:r>
              <a:rPr dirty="0"/>
              <a:t> </a:t>
            </a:r>
            <a:r>
              <a:rPr dirty="0" err="1"/>
              <a:t>зависимости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уровня</a:t>
            </a:r>
            <a:r>
              <a:rPr dirty="0"/>
              <a:t> (1-4 </a:t>
            </a:r>
            <a:r>
              <a:rPr dirty="0" err="1"/>
              <a:t>классы</a:t>
            </a:r>
            <a:r>
              <a:rPr dirty="0"/>
              <a:t>, 5-9 </a:t>
            </a:r>
            <a:r>
              <a:rPr dirty="0" err="1"/>
              <a:t>классы</a:t>
            </a:r>
            <a:r>
              <a:rPr dirty="0"/>
              <a:t>, 10-11 </a:t>
            </a:r>
            <a:r>
              <a:rPr dirty="0" err="1"/>
              <a:t>классы</a:t>
            </a:r>
            <a:r>
              <a:rPr dirty="0"/>
              <a:t>). В ЗКО </a:t>
            </a:r>
            <a:r>
              <a:rPr dirty="0" err="1"/>
              <a:t>среднее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учащегося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равномерной</a:t>
            </a:r>
            <a:r>
              <a:rPr dirty="0"/>
              <a:t> </a:t>
            </a:r>
            <a:r>
              <a:rPr dirty="0" err="1"/>
              <a:t>укомплектованности</a:t>
            </a:r>
            <a:r>
              <a:rPr dirty="0"/>
              <a:t> с 1 </a:t>
            </a:r>
            <a:r>
              <a:rPr dirty="0" err="1"/>
              <a:t>по</a:t>
            </a:r>
            <a:r>
              <a:rPr dirty="0"/>
              <a:t> 11 </a:t>
            </a:r>
            <a:r>
              <a:rPr dirty="0" err="1"/>
              <a:t>классы</a:t>
            </a:r>
            <a:r>
              <a:rPr lang="ru-RU" dirty="0"/>
              <a:t>, с </a:t>
            </a:r>
            <a:r>
              <a:rPr lang="ru-RU" dirty="0" err="1"/>
              <a:t>ежег</a:t>
            </a:r>
            <a:r>
              <a:rPr lang="ru-RU" dirty="0"/>
              <a:t>. индексацией на порядка </a:t>
            </a:r>
            <a:r>
              <a:rPr lang="ru-RU" b="1" dirty="0"/>
              <a:t>3,5%.</a:t>
            </a:r>
            <a:endParaRPr b="1" dirty="0"/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	 в 2022 г.- </a:t>
            </a:r>
            <a:r>
              <a:rPr lang="ru-RU" b="1" dirty="0" smtClean="0"/>
              <a:t>96</a:t>
            </a:r>
            <a:r>
              <a:rPr b="1" dirty="0" smtClean="0"/>
              <a:t> </a:t>
            </a:r>
            <a:r>
              <a:rPr b="1" dirty="0" err="1"/>
              <a:t>млн.тг</a:t>
            </a:r>
            <a:r>
              <a:rPr dirty="0"/>
              <a:t>, в 2023 г</a:t>
            </a:r>
            <a:r>
              <a:rPr dirty="0" smtClean="0"/>
              <a:t>.-</a:t>
            </a:r>
            <a:r>
              <a:rPr lang="ru-RU" dirty="0" smtClean="0"/>
              <a:t>99</a:t>
            </a:r>
            <a:r>
              <a:rPr dirty="0" smtClean="0"/>
              <a:t>, </a:t>
            </a:r>
            <a:r>
              <a:rPr dirty="0"/>
              <a:t>в 2024 г</a:t>
            </a:r>
            <a:r>
              <a:rPr dirty="0" smtClean="0"/>
              <a:t>.-</a:t>
            </a:r>
            <a:r>
              <a:rPr lang="ru-RU" dirty="0" smtClean="0"/>
              <a:t>103</a:t>
            </a:r>
            <a:r>
              <a:rPr dirty="0" smtClean="0"/>
              <a:t> </a:t>
            </a:r>
            <a:endParaRPr dirty="0"/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в 2025г.- </a:t>
            </a:r>
            <a:r>
              <a:rPr lang="ru-RU" dirty="0" smtClean="0"/>
              <a:t>106</a:t>
            </a:r>
            <a:r>
              <a:rPr dirty="0" smtClean="0"/>
              <a:t>, </a:t>
            </a:r>
            <a:r>
              <a:rPr dirty="0"/>
              <a:t>в 2026г</a:t>
            </a:r>
            <a:r>
              <a:rPr dirty="0" smtClean="0"/>
              <a:t>.-</a:t>
            </a:r>
            <a:r>
              <a:rPr lang="ru-RU" dirty="0" smtClean="0"/>
              <a:t>110</a:t>
            </a:r>
            <a:r>
              <a:rPr dirty="0" smtClean="0"/>
              <a:t>, </a:t>
            </a:r>
            <a:r>
              <a:rPr dirty="0"/>
              <a:t>в 2027г</a:t>
            </a:r>
            <a:r>
              <a:rPr dirty="0" smtClean="0"/>
              <a:t>.-</a:t>
            </a:r>
            <a:r>
              <a:rPr lang="ru-RU" dirty="0" smtClean="0"/>
              <a:t>114</a:t>
            </a:r>
            <a:r>
              <a:rPr dirty="0" smtClean="0"/>
              <a:t>, </a:t>
            </a:r>
            <a:endParaRPr dirty="0"/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в 2028г</a:t>
            </a:r>
            <a:r>
              <a:rPr dirty="0" smtClean="0"/>
              <a:t>.-</a:t>
            </a:r>
            <a:r>
              <a:rPr lang="ru-RU" dirty="0" smtClean="0"/>
              <a:t>118</a:t>
            </a:r>
            <a:r>
              <a:rPr dirty="0" smtClean="0"/>
              <a:t>, </a:t>
            </a:r>
            <a:r>
              <a:rPr dirty="0"/>
              <a:t>в 2029 г.- </a:t>
            </a:r>
            <a:r>
              <a:rPr lang="ru-RU" dirty="0" smtClean="0"/>
              <a:t>122</a:t>
            </a:r>
            <a:r>
              <a:rPr dirty="0" smtClean="0"/>
              <a:t> </a:t>
            </a:r>
            <a:r>
              <a:rPr dirty="0" err="1"/>
              <a:t>млн.тг</a:t>
            </a:r>
            <a:r>
              <a:rPr dirty="0"/>
              <a:t>. </a:t>
            </a:r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ВСЕГО </a:t>
            </a:r>
            <a:r>
              <a:rPr sz="1600" b="1" dirty="0" err="1"/>
              <a:t>за</a:t>
            </a:r>
            <a:r>
              <a:rPr sz="1600" b="1" dirty="0"/>
              <a:t> 8 </a:t>
            </a:r>
            <a:r>
              <a:rPr sz="1600" b="1" dirty="0" err="1"/>
              <a:t>лет</a:t>
            </a:r>
            <a:r>
              <a:rPr lang="ru-RU" sz="1600" b="1" dirty="0"/>
              <a:t>: </a:t>
            </a:r>
            <a:r>
              <a:rPr sz="1600" b="1" dirty="0" err="1"/>
              <a:t>при</a:t>
            </a:r>
            <a:r>
              <a:rPr sz="1600" b="1" dirty="0"/>
              <a:t> 100% </a:t>
            </a:r>
            <a:r>
              <a:rPr sz="1600" b="1" dirty="0" err="1"/>
              <a:t>загрузке</a:t>
            </a:r>
            <a:r>
              <a:rPr sz="1600" b="1" dirty="0"/>
              <a:t> </a:t>
            </a:r>
            <a:r>
              <a:rPr lang="ru-RU" sz="1600" b="1" dirty="0" smtClean="0"/>
              <a:t>–</a:t>
            </a:r>
            <a:r>
              <a:rPr sz="1600" b="1" dirty="0" smtClean="0"/>
              <a:t> </a:t>
            </a:r>
            <a:r>
              <a:rPr lang="ru-RU" sz="1600" b="1" dirty="0" smtClean="0"/>
              <a:t>866 млн</a:t>
            </a:r>
            <a:r>
              <a:rPr sz="1600" b="1" dirty="0" smtClean="0"/>
              <a:t>.</a:t>
            </a:r>
            <a:r>
              <a:rPr sz="1600" b="1" dirty="0" err="1" smtClean="0"/>
              <a:t>тг</a:t>
            </a:r>
            <a:r>
              <a:rPr sz="1600" b="1" dirty="0"/>
              <a:t>. </a:t>
            </a:r>
            <a:r>
              <a:rPr lang="ru-RU" sz="1600" b="1" dirty="0"/>
              <a:t> </a:t>
            </a:r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sz="1600" b="1" dirty="0"/>
              <a:t>                          </a:t>
            </a:r>
            <a:r>
              <a:rPr sz="1600" b="1" dirty="0" err="1"/>
              <a:t>при</a:t>
            </a:r>
            <a:r>
              <a:rPr sz="1600" b="1" dirty="0"/>
              <a:t> 150 % </a:t>
            </a:r>
            <a:r>
              <a:rPr sz="1600" b="1" dirty="0" err="1"/>
              <a:t>загрузке</a:t>
            </a:r>
            <a:r>
              <a:rPr sz="1600" b="1" dirty="0"/>
              <a:t> </a:t>
            </a:r>
            <a:r>
              <a:rPr lang="ru-RU" sz="1600" b="1" dirty="0" smtClean="0"/>
              <a:t>– 1,3</a:t>
            </a:r>
            <a:r>
              <a:rPr sz="1600" b="1" dirty="0" smtClean="0"/>
              <a:t> </a:t>
            </a:r>
            <a:r>
              <a:rPr sz="1600" b="1" dirty="0" err="1"/>
              <a:t>млрд.тг</a:t>
            </a:r>
            <a:r>
              <a:rPr sz="1600" b="1" dirty="0"/>
              <a:t>.</a:t>
            </a:r>
            <a:r>
              <a:rPr dirty="0"/>
              <a:t> </a:t>
            </a:r>
          </a:p>
          <a:p>
            <a:pPr lvl="2" indent="9144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sz="1600" b="1" dirty="0"/>
              <a:t>                          п</a:t>
            </a:r>
            <a:r>
              <a:rPr sz="1600" b="1" dirty="0" err="1"/>
              <a:t>ри</a:t>
            </a:r>
            <a:r>
              <a:rPr sz="1600" b="1" dirty="0"/>
              <a:t> 200 %</a:t>
            </a:r>
            <a:r>
              <a:rPr lang="ru-RU" sz="1600" b="1" dirty="0"/>
              <a:t> -</a:t>
            </a:r>
            <a:r>
              <a:rPr sz="1600" b="1" dirty="0"/>
              <a:t> 2х </a:t>
            </a:r>
            <a:r>
              <a:rPr sz="1600" b="1" dirty="0" err="1"/>
              <a:t>сменк</a:t>
            </a:r>
            <a:r>
              <a:rPr lang="ru-RU" sz="1600" b="1" dirty="0"/>
              <a:t>е </a:t>
            </a:r>
            <a:r>
              <a:rPr lang="ru-RU" sz="1600" b="1" dirty="0" smtClean="0"/>
              <a:t>–</a:t>
            </a:r>
            <a:r>
              <a:rPr sz="1600" b="1" dirty="0" smtClean="0"/>
              <a:t> </a:t>
            </a:r>
            <a:r>
              <a:rPr lang="ru-RU" sz="1600" b="1" dirty="0" smtClean="0"/>
              <a:t>1,7</a:t>
            </a:r>
            <a:r>
              <a:rPr sz="1600" b="1" dirty="0" smtClean="0"/>
              <a:t> </a:t>
            </a:r>
            <a:r>
              <a:rPr sz="1600" b="1" dirty="0" err="1"/>
              <a:t>млрд.тг</a:t>
            </a:r>
            <a:r>
              <a:rPr sz="1600" b="1" dirty="0"/>
              <a:t>. </a:t>
            </a:r>
            <a:r>
              <a:rPr dirty="0"/>
              <a:t>	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			</a:t>
            </a:r>
            <a:r>
              <a:rPr u="sng" dirty="0" err="1"/>
              <a:t>Доходы</a:t>
            </a:r>
            <a:r>
              <a:rPr u="sng" dirty="0"/>
              <a:t> </a:t>
            </a:r>
            <a:r>
              <a:rPr u="sng" dirty="0" err="1"/>
              <a:t>от</a:t>
            </a:r>
            <a:r>
              <a:rPr u="sng" dirty="0"/>
              <a:t> </a:t>
            </a:r>
            <a:r>
              <a:rPr u="sng" dirty="0" err="1"/>
              <a:t>платных</a:t>
            </a:r>
            <a:r>
              <a:rPr u="sng" dirty="0"/>
              <a:t> </a:t>
            </a:r>
            <a:r>
              <a:rPr u="sng" dirty="0" err="1"/>
              <a:t>услуг</a:t>
            </a:r>
            <a:r>
              <a:rPr u="sng" dirty="0"/>
              <a:t>.</a:t>
            </a:r>
          </a:p>
          <a:p>
            <a:pPr marL="355600" indent="-355600" algn="just">
              <a:spcBef>
                <a:spcPts val="600"/>
              </a:spcBef>
              <a:buSzPct val="100000"/>
              <a:buAutoNum type="arabicPeriod" startAt="3"/>
              <a:defRPr sz="1300" u="sng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 dirty="0" err="1"/>
              <a:t>Дополнительные</a:t>
            </a:r>
            <a:r>
              <a:rPr b="1" dirty="0"/>
              <a:t> </a:t>
            </a:r>
            <a:r>
              <a:rPr b="1" dirty="0" err="1"/>
              <a:t>услуги</a:t>
            </a:r>
            <a:r>
              <a:rPr b="1" dirty="0"/>
              <a:t> </a:t>
            </a:r>
            <a:r>
              <a:rPr b="1" dirty="0" err="1"/>
              <a:t>по</a:t>
            </a:r>
            <a:r>
              <a:rPr b="1" dirty="0"/>
              <a:t> </a:t>
            </a:r>
            <a:r>
              <a:rPr b="1" dirty="0" err="1"/>
              <a:t>различным</a:t>
            </a:r>
            <a:r>
              <a:rPr b="1" dirty="0"/>
              <a:t> </a:t>
            </a:r>
            <a:r>
              <a:rPr b="1" dirty="0" err="1"/>
              <a:t>кружкам</a:t>
            </a:r>
            <a:r>
              <a:rPr b="1" dirty="0"/>
              <a:t>, </a:t>
            </a:r>
            <a:r>
              <a:rPr b="1" dirty="0" err="1"/>
              <a:t>продленка</a:t>
            </a:r>
            <a:r>
              <a:rPr b="1" dirty="0"/>
              <a:t> </a:t>
            </a:r>
            <a:r>
              <a:rPr b="1" dirty="0" err="1"/>
              <a:t>для</a:t>
            </a:r>
            <a:r>
              <a:rPr b="1" dirty="0"/>
              <a:t> </a:t>
            </a:r>
            <a:r>
              <a:rPr b="1" dirty="0" err="1"/>
              <a:t>младших</a:t>
            </a:r>
            <a:r>
              <a:rPr b="1" dirty="0"/>
              <a:t> </a:t>
            </a:r>
            <a:r>
              <a:rPr b="1" dirty="0" err="1"/>
              <a:t>классов</a:t>
            </a:r>
            <a:r>
              <a:rPr b="1" dirty="0"/>
              <a:t>, </a:t>
            </a:r>
            <a:r>
              <a:rPr b="1" dirty="0" err="1"/>
              <a:t>специализированные</a:t>
            </a:r>
            <a:r>
              <a:rPr b="1" dirty="0"/>
              <a:t> </a:t>
            </a:r>
            <a:r>
              <a:rPr b="1" dirty="0" err="1"/>
              <a:t>курсы</a:t>
            </a:r>
            <a:r>
              <a:rPr b="1" dirty="0"/>
              <a:t> </a:t>
            </a:r>
            <a:r>
              <a:rPr b="1" dirty="0" err="1"/>
              <a:t>по</a:t>
            </a:r>
            <a:r>
              <a:rPr b="1" dirty="0"/>
              <a:t> </a:t>
            </a:r>
            <a:r>
              <a:rPr b="1" dirty="0" err="1"/>
              <a:t>спец.предметам</a:t>
            </a:r>
            <a:r>
              <a:rPr b="1" dirty="0"/>
              <a:t>, </a:t>
            </a:r>
            <a:r>
              <a:rPr b="1" dirty="0" err="1"/>
              <a:t>сдача</a:t>
            </a:r>
            <a:r>
              <a:rPr b="1" dirty="0"/>
              <a:t> в </a:t>
            </a:r>
            <a:r>
              <a:rPr b="1" dirty="0" err="1"/>
              <a:t>аренду</a:t>
            </a:r>
            <a:r>
              <a:rPr b="1" dirty="0"/>
              <a:t> </a:t>
            </a:r>
            <a:r>
              <a:rPr b="1" dirty="0" err="1"/>
              <a:t>двух</a:t>
            </a:r>
            <a:r>
              <a:rPr b="1" dirty="0"/>
              <a:t> </a:t>
            </a:r>
            <a:r>
              <a:rPr b="1" dirty="0" err="1"/>
              <a:t>спортзалов</a:t>
            </a:r>
            <a:r>
              <a:rPr b="1" dirty="0"/>
              <a:t>, </a:t>
            </a:r>
            <a:r>
              <a:rPr b="1" dirty="0" err="1"/>
              <a:t>организация</a:t>
            </a:r>
            <a:r>
              <a:rPr b="1" dirty="0"/>
              <a:t> </a:t>
            </a:r>
            <a:r>
              <a:rPr b="1" dirty="0" err="1"/>
              <a:t>качественного</a:t>
            </a:r>
            <a:r>
              <a:rPr b="1" dirty="0"/>
              <a:t> </a:t>
            </a:r>
            <a:r>
              <a:rPr b="1" dirty="0" err="1"/>
              <a:t>питания</a:t>
            </a:r>
            <a:r>
              <a:rPr b="1" dirty="0"/>
              <a:t>- </a:t>
            </a:r>
            <a:r>
              <a:rPr b="1" dirty="0" err="1"/>
              <a:t>ежегодно</a:t>
            </a:r>
            <a:r>
              <a:rPr b="1" dirty="0"/>
              <a:t> </a:t>
            </a:r>
            <a:r>
              <a:rPr b="1" dirty="0" err="1"/>
              <a:t>не</a:t>
            </a:r>
            <a:r>
              <a:rPr b="1" dirty="0"/>
              <a:t> </a:t>
            </a:r>
            <a:r>
              <a:rPr b="1" dirty="0" err="1"/>
              <a:t>менее</a:t>
            </a:r>
            <a:r>
              <a:rPr b="1" dirty="0"/>
              <a:t> 100 </a:t>
            </a:r>
            <a:r>
              <a:rPr b="1" dirty="0" err="1"/>
              <a:t>млн.тг</a:t>
            </a:r>
            <a:r>
              <a:rPr b="1" dirty="0"/>
              <a:t>. </a:t>
            </a:r>
            <a:r>
              <a:rPr b="1" dirty="0" err="1"/>
              <a:t>За</a:t>
            </a:r>
            <a:r>
              <a:rPr b="1" dirty="0"/>
              <a:t> 8 </a:t>
            </a:r>
            <a:r>
              <a:rPr b="1" dirty="0" err="1"/>
              <a:t>лет</a:t>
            </a:r>
            <a:r>
              <a:rPr b="1" dirty="0"/>
              <a:t> 800 </a:t>
            </a:r>
            <a:r>
              <a:rPr b="1" dirty="0" err="1"/>
              <a:t>млн.тг</a:t>
            </a:r>
            <a:r>
              <a:rPr b="1" dirty="0"/>
              <a:t>.    </a:t>
            </a:r>
            <a:endParaRPr sz="700" b="1" dirty="0"/>
          </a:p>
        </p:txBody>
      </p:sp>
      <p:sp>
        <p:nvSpPr>
          <p:cNvPr id="116" name="Прямоугольник 9"/>
          <p:cNvSpPr txBox="1"/>
          <p:nvPr/>
        </p:nvSpPr>
        <p:spPr>
          <a:xfrm>
            <a:off x="8357206" y="859809"/>
            <a:ext cx="3460523" cy="4308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Механизм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: 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Инвестор</a:t>
            </a:r>
            <a:r>
              <a:rPr dirty="0"/>
              <a:t> </a:t>
            </a:r>
            <a:r>
              <a:rPr dirty="0" err="1"/>
              <a:t>финансирует</a:t>
            </a:r>
            <a:r>
              <a:rPr lang="ru-RU" dirty="0"/>
              <a:t> не менее</a:t>
            </a:r>
            <a:r>
              <a:rPr dirty="0"/>
              <a:t> 10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b="0" dirty="0" err="1"/>
              <a:t>от</a:t>
            </a:r>
            <a:r>
              <a:rPr b="0" dirty="0"/>
              <a:t> </a:t>
            </a:r>
            <a:r>
              <a:rPr b="0" dirty="0" err="1"/>
              <a:t>стоимости</a:t>
            </a:r>
            <a:r>
              <a:rPr b="0" dirty="0"/>
              <a:t> </a:t>
            </a:r>
            <a:r>
              <a:rPr b="0" dirty="0" err="1"/>
              <a:t>проекта</a:t>
            </a:r>
            <a:r>
              <a:rPr b="0" dirty="0"/>
              <a:t> </a:t>
            </a:r>
            <a:r>
              <a:rPr dirty="0" err="1"/>
              <a:t>собственными</a:t>
            </a:r>
            <a:r>
              <a:rPr dirty="0"/>
              <a:t> </a:t>
            </a:r>
            <a:r>
              <a:rPr dirty="0" err="1" smtClean="0"/>
              <a:t>средствами</a:t>
            </a:r>
            <a:r>
              <a:rPr lang="ru-RU" dirty="0" smtClean="0"/>
              <a:t>.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 smtClean="0"/>
              <a:t>За</a:t>
            </a:r>
            <a:r>
              <a:rPr dirty="0" smtClean="0"/>
              <a:t> </a:t>
            </a:r>
            <a:r>
              <a:rPr dirty="0" err="1"/>
              <a:t>счет</a:t>
            </a:r>
            <a:r>
              <a:rPr dirty="0"/>
              <a:t> </a:t>
            </a:r>
            <a:r>
              <a:rPr dirty="0" err="1"/>
              <a:t>гос</a:t>
            </a:r>
            <a:r>
              <a:rPr dirty="0"/>
              <a:t>. </a:t>
            </a:r>
            <a:r>
              <a:rPr dirty="0" err="1"/>
              <a:t>заказа</a:t>
            </a:r>
            <a:r>
              <a:rPr dirty="0"/>
              <a:t> в </a:t>
            </a:r>
            <a:r>
              <a:rPr dirty="0" err="1"/>
              <a:t>виде</a:t>
            </a:r>
            <a:r>
              <a:rPr dirty="0"/>
              <a:t> ПНФ (</a:t>
            </a:r>
            <a:r>
              <a:rPr dirty="0" err="1"/>
              <a:t>возмещение</a:t>
            </a:r>
            <a:r>
              <a:rPr dirty="0"/>
              <a:t> </a:t>
            </a:r>
            <a:r>
              <a:rPr dirty="0" err="1"/>
              <a:t>операционных</a:t>
            </a:r>
            <a:r>
              <a:rPr dirty="0"/>
              <a:t> </a:t>
            </a:r>
            <a:r>
              <a:rPr dirty="0" err="1"/>
              <a:t>затрат</a:t>
            </a:r>
            <a:r>
              <a:rPr dirty="0"/>
              <a:t> и </a:t>
            </a:r>
            <a:r>
              <a:rPr dirty="0" err="1"/>
              <a:t>затрат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строительство</a:t>
            </a:r>
            <a:r>
              <a:rPr dirty="0"/>
              <a:t>). 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Школа</a:t>
            </a:r>
            <a:r>
              <a:rPr dirty="0"/>
              <a:t> </a:t>
            </a:r>
            <a:r>
              <a:rPr dirty="0" err="1"/>
              <a:t>останется</a:t>
            </a:r>
            <a:r>
              <a:rPr dirty="0"/>
              <a:t> в </a:t>
            </a:r>
            <a:r>
              <a:rPr dirty="0" err="1"/>
              <a:t>собственности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. </a:t>
            </a:r>
            <a:r>
              <a:rPr b="1" dirty="0" err="1"/>
              <a:t>Основное</a:t>
            </a:r>
            <a:r>
              <a:rPr b="1" dirty="0"/>
              <a:t> </a:t>
            </a:r>
            <a:r>
              <a:rPr b="1" dirty="0" err="1"/>
              <a:t>условие</a:t>
            </a:r>
            <a:r>
              <a:rPr b="1" dirty="0"/>
              <a:t> </a:t>
            </a:r>
            <a:r>
              <a:rPr b="1" dirty="0" err="1"/>
              <a:t>сохранение</a:t>
            </a:r>
            <a:r>
              <a:rPr b="1" dirty="0"/>
              <a:t> </a:t>
            </a:r>
            <a:r>
              <a:rPr b="1" dirty="0" err="1"/>
              <a:t>профиля</a:t>
            </a:r>
            <a:r>
              <a:rPr b="1" dirty="0"/>
              <a:t> (</a:t>
            </a:r>
            <a:r>
              <a:rPr b="1" dirty="0" err="1"/>
              <a:t>статуса</a:t>
            </a:r>
            <a:r>
              <a:rPr b="1" dirty="0"/>
              <a:t>) в </a:t>
            </a:r>
            <a:r>
              <a:rPr b="1" dirty="0" err="1"/>
              <a:t>течении</a:t>
            </a:r>
            <a:r>
              <a:rPr b="1" dirty="0"/>
              <a:t> 20 </a:t>
            </a:r>
            <a:r>
              <a:rPr b="1" dirty="0" err="1"/>
              <a:t>лет</a:t>
            </a:r>
            <a:r>
              <a:rPr b="1" dirty="0"/>
              <a:t>.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b="1" dirty="0"/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Источники</a:t>
            </a:r>
            <a:r>
              <a:rPr dirty="0"/>
              <a:t> </a:t>
            </a:r>
            <a:r>
              <a:rPr dirty="0" err="1"/>
              <a:t>дохода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: 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- </a:t>
            </a:r>
            <a:r>
              <a:rPr dirty="0" err="1"/>
              <a:t>подушевое</a:t>
            </a:r>
            <a:r>
              <a:rPr dirty="0"/>
              <a:t> </a:t>
            </a:r>
            <a:r>
              <a:rPr dirty="0" err="1"/>
              <a:t>финансирование</a:t>
            </a:r>
            <a:r>
              <a:rPr dirty="0"/>
              <a:t> </a:t>
            </a:r>
            <a:r>
              <a:rPr dirty="0" err="1"/>
              <a:t>государством</a:t>
            </a:r>
            <a:r>
              <a:rPr dirty="0"/>
              <a:t>;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- </a:t>
            </a:r>
            <a:r>
              <a:rPr dirty="0" err="1"/>
              <a:t>оптимизация</a:t>
            </a:r>
            <a:r>
              <a:rPr dirty="0"/>
              <a:t> </a:t>
            </a:r>
            <a:r>
              <a:rPr dirty="0" err="1"/>
              <a:t>операционных</a:t>
            </a:r>
            <a:r>
              <a:rPr dirty="0"/>
              <a:t> </a:t>
            </a:r>
            <a:r>
              <a:rPr dirty="0" err="1"/>
              <a:t>расходов</a:t>
            </a:r>
            <a:r>
              <a:rPr dirty="0"/>
              <a:t> </a:t>
            </a:r>
            <a:r>
              <a:rPr dirty="0" err="1"/>
              <a:t>школы</a:t>
            </a:r>
            <a:r>
              <a:rPr dirty="0"/>
              <a:t>,</a:t>
            </a:r>
          </a:p>
          <a:p>
            <a:pPr algn="just">
              <a:spcBef>
                <a:spcPts val="600"/>
              </a:spcBef>
              <a:buSzPct val="100000"/>
              <a:buChar char="-"/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r>
              <a:rPr dirty="0" err="1"/>
              <a:t>оказание</a:t>
            </a:r>
            <a:r>
              <a:rPr dirty="0"/>
              <a:t> </a:t>
            </a:r>
            <a:r>
              <a:rPr dirty="0" err="1"/>
              <a:t>платных</a:t>
            </a:r>
            <a:r>
              <a:rPr dirty="0"/>
              <a:t> </a:t>
            </a:r>
            <a:r>
              <a:rPr dirty="0" err="1"/>
              <a:t>услуг</a:t>
            </a:r>
            <a:r>
              <a:rPr dirty="0"/>
              <a:t>.</a:t>
            </a:r>
          </a:p>
        </p:txBody>
      </p:sp>
      <p:sp>
        <p:nvSpPr>
          <p:cNvPr id="117" name="object 3"/>
          <p:cNvSpPr txBox="1"/>
          <p:nvPr/>
        </p:nvSpPr>
        <p:spPr>
          <a:xfrm>
            <a:off x="-6958" y="105879"/>
            <a:ext cx="12198957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1" algn="ctr">
              <a:defRPr sz="2000" b="1" spc="-135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lang="ru-RU" dirty="0" smtClean="0"/>
              <a:t> </a:t>
            </a:r>
            <a:r>
              <a:rPr dirty="0" err="1"/>
              <a:t>Строительство</a:t>
            </a:r>
            <a:r>
              <a:rPr dirty="0"/>
              <a:t> </a:t>
            </a:r>
            <a:r>
              <a:rPr dirty="0" err="1"/>
              <a:t>частной</a:t>
            </a:r>
            <a:r>
              <a:rPr dirty="0"/>
              <a:t>  </a:t>
            </a:r>
            <a:r>
              <a:rPr dirty="0" err="1"/>
              <a:t>школы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lang="ru-RU" dirty="0" smtClean="0"/>
              <a:t>3</a:t>
            </a:r>
            <a:r>
              <a:rPr dirty="0" smtClean="0"/>
              <a:t>00 </a:t>
            </a:r>
            <a:r>
              <a:rPr dirty="0" err="1"/>
              <a:t>мест</a:t>
            </a:r>
            <a:r>
              <a:rPr lang="kk-KZ" dirty="0"/>
              <a:t> 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27314791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6"/>
          <p:cNvSpPr txBox="1"/>
          <p:nvPr/>
        </p:nvSpPr>
        <p:spPr>
          <a:xfrm>
            <a:off x="335360" y="548680"/>
            <a:ext cx="7776306" cy="372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 smtClean="0"/>
              <a:t>Тарифы по финансированию по ЗКО от АО «</a:t>
            </a:r>
            <a:r>
              <a:rPr lang="ru-RU" dirty="0" err="1" smtClean="0"/>
              <a:t>ФинЦентр</a:t>
            </a:r>
            <a:r>
              <a:rPr lang="ru-RU" dirty="0" smtClean="0"/>
              <a:t>» на 2021г.</a:t>
            </a:r>
            <a:endParaRPr dirty="0"/>
          </a:p>
          <a:p>
            <a:pPr marL="342900" indent="-342900" algn="just">
              <a:spcBef>
                <a:spcPts val="600"/>
              </a:spcBef>
              <a:buSzPct val="100000"/>
              <a:buAutoNum type="arabicPeriod"/>
              <a:defRPr sz="1300" b="1" u="sng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Возмещение</a:t>
            </a:r>
            <a:r>
              <a:rPr dirty="0"/>
              <a:t> </a:t>
            </a:r>
            <a:r>
              <a:rPr dirty="0" err="1"/>
              <a:t>затрат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строительство</a:t>
            </a:r>
            <a:r>
              <a:rPr dirty="0"/>
              <a:t> (CAPEX) в</a:t>
            </a:r>
            <a:r>
              <a:rPr b="0" dirty="0"/>
              <a:t> </a:t>
            </a:r>
            <a:r>
              <a:rPr dirty="0" err="1"/>
              <a:t>течении</a:t>
            </a:r>
            <a:r>
              <a:rPr dirty="0"/>
              <a:t> 8 </a:t>
            </a:r>
            <a:r>
              <a:rPr dirty="0" err="1"/>
              <a:t>лет</a:t>
            </a:r>
            <a:r>
              <a:rPr b="0" dirty="0"/>
              <a:t> – </a:t>
            </a:r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 smtClean="0"/>
              <a:t>	1-4 классы – 357 099 </a:t>
            </a:r>
            <a:r>
              <a:rPr lang="ru-RU" dirty="0" err="1" smtClean="0"/>
              <a:t>тг</a:t>
            </a:r>
            <a:endParaRPr lang="ru-RU" dirty="0" smtClean="0"/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	</a:t>
            </a:r>
            <a:r>
              <a:rPr lang="ru-RU" dirty="0" smtClean="0"/>
              <a:t>5-9 классы – 476 000 </a:t>
            </a:r>
            <a:r>
              <a:rPr lang="ru-RU" dirty="0" err="1" smtClean="0"/>
              <a:t>тг</a:t>
            </a:r>
            <a:endParaRPr lang="ru-RU" dirty="0" smtClean="0"/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	</a:t>
            </a:r>
            <a:r>
              <a:rPr lang="ru-RU" dirty="0" smtClean="0"/>
              <a:t>10-11 классы – 563 000 </a:t>
            </a:r>
            <a:r>
              <a:rPr lang="ru-RU" dirty="0" err="1" smtClean="0"/>
              <a:t>тг</a:t>
            </a:r>
            <a:endParaRPr lang="ru-RU" dirty="0" smtClean="0"/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 smtClean="0"/>
              <a:t>AVG </a:t>
            </a:r>
            <a:r>
              <a:rPr lang="ru-RU" dirty="0" smtClean="0"/>
              <a:t>= 465 366*100 = </a:t>
            </a:r>
            <a:r>
              <a:rPr lang="ru-RU" b="1" dirty="0" smtClean="0">
                <a:solidFill>
                  <a:srgbClr val="FF0000"/>
                </a:solidFill>
              </a:rPr>
              <a:t>46 536 633 </a:t>
            </a:r>
            <a:r>
              <a:rPr lang="ru-RU" b="1" dirty="0" err="1" smtClean="0">
                <a:solidFill>
                  <a:srgbClr val="FF0000"/>
                </a:solidFill>
              </a:rPr>
              <a:t>тг</a:t>
            </a:r>
            <a:r>
              <a:rPr lang="ru-RU" b="1" dirty="0" smtClean="0">
                <a:solidFill>
                  <a:srgbClr val="FF0000"/>
                </a:solidFill>
              </a:rPr>
              <a:t> в год</a:t>
            </a:r>
            <a:r>
              <a:rPr dirty="0"/>
              <a:t>	</a:t>
            </a:r>
            <a:endParaRPr lang="ru-RU" dirty="0" smtClean="0"/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ru-RU" dirty="0"/>
          </a:p>
          <a:p>
            <a:pPr marL="342900" indent="-3429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smtClean="0"/>
              <a:t>2</a:t>
            </a:r>
            <a:r>
              <a:rPr dirty="0"/>
              <a:t>. 	</a:t>
            </a:r>
            <a:r>
              <a:rPr b="1" dirty="0" err="1"/>
              <a:t>В</a:t>
            </a:r>
            <a:r>
              <a:rPr b="1" u="sng" dirty="0" err="1"/>
              <a:t>озмещение</a:t>
            </a:r>
            <a:r>
              <a:rPr b="1" u="sng" dirty="0"/>
              <a:t> </a:t>
            </a:r>
            <a:r>
              <a:rPr b="1" u="sng" dirty="0" err="1"/>
              <a:t>операционных</a:t>
            </a:r>
            <a:r>
              <a:rPr b="1" u="sng" dirty="0"/>
              <a:t> </a:t>
            </a:r>
            <a:r>
              <a:rPr b="1" u="sng" dirty="0" err="1"/>
              <a:t>затрат</a:t>
            </a:r>
            <a:r>
              <a:rPr b="1" u="sng" dirty="0"/>
              <a:t> (OPEX)  в  </a:t>
            </a:r>
            <a:r>
              <a:rPr b="1" u="sng" dirty="0" err="1"/>
              <a:t>течении</a:t>
            </a:r>
            <a:r>
              <a:rPr b="1" u="sng" dirty="0"/>
              <a:t> 20 </a:t>
            </a:r>
            <a:r>
              <a:rPr b="1" u="sng" dirty="0" err="1"/>
              <a:t>лет</a:t>
            </a:r>
            <a:r>
              <a:rPr b="1" u="sng" dirty="0"/>
              <a:t> </a:t>
            </a:r>
            <a:r>
              <a:rPr b="0" u="sng" dirty="0"/>
              <a:t>–</a:t>
            </a:r>
            <a:endParaRPr u="sng" dirty="0"/>
          </a:p>
          <a:p>
            <a:pPr marL="355600" indent="-3556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 smtClean="0"/>
              <a:t>	Тариф по ЗКО на содержание 1 уч. в интернате составляет 510 000 тенге в год.</a:t>
            </a:r>
          </a:p>
          <a:p>
            <a:pPr marL="355600" indent="-3556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	</a:t>
            </a:r>
            <a:r>
              <a:rPr lang="ru-RU" dirty="0" smtClean="0"/>
              <a:t>510 000*100 = </a:t>
            </a:r>
            <a:r>
              <a:rPr lang="ru-RU" b="1" dirty="0" smtClean="0">
                <a:solidFill>
                  <a:srgbClr val="FF0000"/>
                </a:solidFill>
              </a:rPr>
              <a:t>51 000 000 тенге в год </a:t>
            </a:r>
            <a:r>
              <a:rPr lang="ru-RU" dirty="0" smtClean="0"/>
              <a:t>при 100% заполняемости.</a:t>
            </a:r>
            <a:r>
              <a:rPr dirty="0"/>
              <a:t>	</a:t>
            </a:r>
            <a:endParaRPr lang="ru-RU" dirty="0" smtClean="0"/>
          </a:p>
          <a:p>
            <a:pPr marL="355600" indent="-355600"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ru-RU" dirty="0"/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	</a:t>
            </a:r>
            <a:r>
              <a:rPr lang="ru-RU" dirty="0" smtClean="0"/>
              <a:t>                                             </a:t>
            </a:r>
            <a:r>
              <a:rPr u="sng" dirty="0" err="1" smtClean="0"/>
              <a:t>Доходы</a:t>
            </a:r>
            <a:r>
              <a:rPr u="sng" dirty="0" smtClean="0"/>
              <a:t> </a:t>
            </a:r>
            <a:r>
              <a:rPr u="sng" dirty="0" err="1"/>
              <a:t>от</a:t>
            </a:r>
            <a:r>
              <a:rPr u="sng" dirty="0"/>
              <a:t> </a:t>
            </a:r>
            <a:r>
              <a:rPr u="sng" dirty="0" err="1"/>
              <a:t>платных</a:t>
            </a:r>
            <a:r>
              <a:rPr u="sng" dirty="0"/>
              <a:t> </a:t>
            </a:r>
            <a:r>
              <a:rPr u="sng" dirty="0" err="1"/>
              <a:t>услуг</a:t>
            </a:r>
            <a:r>
              <a:rPr u="sng" dirty="0"/>
              <a:t>.</a:t>
            </a:r>
          </a:p>
          <a:p>
            <a:pPr marL="355600" indent="-355600" algn="just">
              <a:spcBef>
                <a:spcPts val="600"/>
              </a:spcBef>
              <a:buSzPct val="100000"/>
              <a:buAutoNum type="arabicPeriod" startAt="3"/>
              <a:defRPr sz="1300" u="sng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1" dirty="0" err="1"/>
              <a:t>Дополнительные</a:t>
            </a:r>
            <a:r>
              <a:rPr b="1" dirty="0"/>
              <a:t> </a:t>
            </a:r>
            <a:r>
              <a:rPr b="1" dirty="0" err="1"/>
              <a:t>услуги</a:t>
            </a:r>
            <a:r>
              <a:rPr b="1" dirty="0"/>
              <a:t> </a:t>
            </a:r>
            <a:r>
              <a:rPr b="1" dirty="0" err="1"/>
              <a:t>по</a:t>
            </a:r>
            <a:r>
              <a:rPr b="1" dirty="0"/>
              <a:t> </a:t>
            </a:r>
            <a:r>
              <a:rPr b="1" dirty="0" err="1"/>
              <a:t>различным</a:t>
            </a:r>
            <a:r>
              <a:rPr b="1" dirty="0"/>
              <a:t> </a:t>
            </a:r>
            <a:r>
              <a:rPr b="1" dirty="0" err="1" smtClean="0"/>
              <a:t>кружкам</a:t>
            </a:r>
            <a:r>
              <a:rPr lang="ru-RU" b="1" dirty="0"/>
              <a:t> </a:t>
            </a:r>
            <a:r>
              <a:rPr lang="ru-RU" b="1" dirty="0" smtClean="0"/>
              <a:t>в зависимости от направления интерната</a:t>
            </a:r>
            <a:r>
              <a:rPr b="1" dirty="0" smtClean="0"/>
              <a:t>.    </a:t>
            </a:r>
            <a:endParaRPr sz="700" b="1" dirty="0"/>
          </a:p>
        </p:txBody>
      </p:sp>
      <p:sp>
        <p:nvSpPr>
          <p:cNvPr id="116" name="Прямоугольник 9"/>
          <p:cNvSpPr txBox="1"/>
          <p:nvPr/>
        </p:nvSpPr>
        <p:spPr>
          <a:xfrm>
            <a:off x="8338551" y="750670"/>
            <a:ext cx="3460523" cy="4308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Механизм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: 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Инвестор</a:t>
            </a:r>
            <a:r>
              <a:rPr dirty="0"/>
              <a:t> </a:t>
            </a:r>
            <a:r>
              <a:rPr dirty="0" err="1"/>
              <a:t>финансирует</a:t>
            </a:r>
            <a:r>
              <a:rPr lang="ru-RU" dirty="0"/>
              <a:t> не менее</a:t>
            </a:r>
            <a:r>
              <a:rPr dirty="0"/>
              <a:t> 10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b="0" dirty="0" err="1"/>
              <a:t>от</a:t>
            </a:r>
            <a:r>
              <a:rPr b="0" dirty="0"/>
              <a:t> </a:t>
            </a:r>
            <a:r>
              <a:rPr b="0" dirty="0" err="1"/>
              <a:t>стоимости</a:t>
            </a:r>
            <a:r>
              <a:rPr b="0" dirty="0"/>
              <a:t> </a:t>
            </a:r>
            <a:r>
              <a:rPr b="0" dirty="0" err="1"/>
              <a:t>проекта</a:t>
            </a:r>
            <a:r>
              <a:rPr b="0" dirty="0"/>
              <a:t> </a:t>
            </a:r>
            <a:r>
              <a:rPr dirty="0" err="1"/>
              <a:t>собственными</a:t>
            </a:r>
            <a:r>
              <a:rPr dirty="0"/>
              <a:t> </a:t>
            </a:r>
            <a:r>
              <a:rPr dirty="0" err="1" smtClean="0"/>
              <a:t>средствами</a:t>
            </a:r>
            <a:r>
              <a:rPr lang="ru-RU" dirty="0" smtClean="0"/>
              <a:t>.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 smtClean="0"/>
              <a:t>За</a:t>
            </a:r>
            <a:r>
              <a:rPr dirty="0" smtClean="0"/>
              <a:t> </a:t>
            </a:r>
            <a:r>
              <a:rPr dirty="0" err="1"/>
              <a:t>счет</a:t>
            </a:r>
            <a:r>
              <a:rPr dirty="0"/>
              <a:t> </a:t>
            </a:r>
            <a:r>
              <a:rPr dirty="0" err="1"/>
              <a:t>гос</a:t>
            </a:r>
            <a:r>
              <a:rPr dirty="0"/>
              <a:t>. </a:t>
            </a:r>
            <a:r>
              <a:rPr dirty="0" err="1"/>
              <a:t>заказа</a:t>
            </a:r>
            <a:r>
              <a:rPr dirty="0"/>
              <a:t> в </a:t>
            </a:r>
            <a:r>
              <a:rPr dirty="0" err="1"/>
              <a:t>виде</a:t>
            </a:r>
            <a:r>
              <a:rPr dirty="0"/>
              <a:t> ПНФ (</a:t>
            </a:r>
            <a:r>
              <a:rPr dirty="0" err="1"/>
              <a:t>возмещение</a:t>
            </a:r>
            <a:r>
              <a:rPr dirty="0"/>
              <a:t> </a:t>
            </a:r>
            <a:r>
              <a:rPr dirty="0" err="1"/>
              <a:t>операционных</a:t>
            </a:r>
            <a:r>
              <a:rPr dirty="0"/>
              <a:t> </a:t>
            </a:r>
            <a:r>
              <a:rPr dirty="0" err="1"/>
              <a:t>затрат</a:t>
            </a:r>
            <a:r>
              <a:rPr dirty="0"/>
              <a:t> и </a:t>
            </a:r>
            <a:r>
              <a:rPr dirty="0" err="1"/>
              <a:t>затрат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строительство</a:t>
            </a:r>
            <a:r>
              <a:rPr dirty="0"/>
              <a:t>). 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 smtClean="0"/>
              <a:t>Интернат</a:t>
            </a:r>
            <a:r>
              <a:rPr dirty="0" smtClean="0"/>
              <a:t> </a:t>
            </a:r>
            <a:r>
              <a:rPr dirty="0" err="1"/>
              <a:t>останется</a:t>
            </a:r>
            <a:r>
              <a:rPr dirty="0"/>
              <a:t> в </a:t>
            </a:r>
            <a:r>
              <a:rPr dirty="0" err="1"/>
              <a:t>собственности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. </a:t>
            </a:r>
            <a:r>
              <a:rPr b="1" dirty="0" err="1"/>
              <a:t>Основное</a:t>
            </a:r>
            <a:r>
              <a:rPr b="1" dirty="0"/>
              <a:t> </a:t>
            </a:r>
            <a:r>
              <a:rPr b="1" dirty="0" err="1"/>
              <a:t>условие</a:t>
            </a:r>
            <a:r>
              <a:rPr b="1" dirty="0"/>
              <a:t> </a:t>
            </a:r>
            <a:r>
              <a:rPr b="1" dirty="0" err="1"/>
              <a:t>сохранение</a:t>
            </a:r>
            <a:r>
              <a:rPr b="1" dirty="0"/>
              <a:t> </a:t>
            </a:r>
            <a:r>
              <a:rPr b="1" dirty="0" err="1"/>
              <a:t>профиля</a:t>
            </a:r>
            <a:r>
              <a:rPr b="1" dirty="0"/>
              <a:t> (</a:t>
            </a:r>
            <a:r>
              <a:rPr b="1" dirty="0" err="1"/>
              <a:t>статуса</a:t>
            </a:r>
            <a:r>
              <a:rPr b="1" dirty="0"/>
              <a:t>) в </a:t>
            </a:r>
            <a:r>
              <a:rPr b="1" dirty="0" err="1"/>
              <a:t>течении</a:t>
            </a:r>
            <a:r>
              <a:rPr b="1" dirty="0"/>
              <a:t> 20 </a:t>
            </a:r>
            <a:r>
              <a:rPr b="1" dirty="0" err="1"/>
              <a:t>лет</a:t>
            </a:r>
            <a:r>
              <a:rPr b="1" dirty="0"/>
              <a:t>.</a:t>
            </a:r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b="1" dirty="0"/>
          </a:p>
          <a:p>
            <a:pPr algn="just">
              <a:spcBef>
                <a:spcPts val="600"/>
              </a:spcBef>
              <a:defRPr sz="13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Источники</a:t>
            </a:r>
            <a:r>
              <a:rPr dirty="0"/>
              <a:t> </a:t>
            </a:r>
            <a:r>
              <a:rPr dirty="0" err="1"/>
              <a:t>дохода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: 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- </a:t>
            </a:r>
            <a:r>
              <a:rPr dirty="0" err="1"/>
              <a:t>подушевое</a:t>
            </a:r>
            <a:r>
              <a:rPr dirty="0"/>
              <a:t> </a:t>
            </a:r>
            <a:r>
              <a:rPr dirty="0" err="1"/>
              <a:t>финансирование</a:t>
            </a:r>
            <a:r>
              <a:rPr dirty="0"/>
              <a:t> </a:t>
            </a:r>
            <a:r>
              <a:rPr dirty="0" err="1"/>
              <a:t>государством</a:t>
            </a:r>
            <a:r>
              <a:rPr dirty="0"/>
              <a:t>;</a:t>
            </a:r>
          </a:p>
          <a:p>
            <a:pPr algn="just">
              <a:spcBef>
                <a:spcPts val="600"/>
              </a:spcBef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- </a:t>
            </a:r>
            <a:r>
              <a:rPr dirty="0" err="1"/>
              <a:t>оптимизация</a:t>
            </a:r>
            <a:r>
              <a:rPr dirty="0"/>
              <a:t> </a:t>
            </a:r>
            <a:r>
              <a:rPr dirty="0" err="1"/>
              <a:t>операционных</a:t>
            </a:r>
            <a:r>
              <a:rPr dirty="0"/>
              <a:t> </a:t>
            </a:r>
            <a:r>
              <a:rPr dirty="0" err="1"/>
              <a:t>расходов</a:t>
            </a:r>
            <a:r>
              <a:rPr dirty="0"/>
              <a:t> </a:t>
            </a:r>
            <a:r>
              <a:rPr dirty="0" err="1"/>
              <a:t>школы</a:t>
            </a:r>
            <a:r>
              <a:rPr dirty="0"/>
              <a:t>,</a:t>
            </a:r>
          </a:p>
          <a:p>
            <a:pPr algn="just">
              <a:spcBef>
                <a:spcPts val="600"/>
              </a:spcBef>
              <a:buSzPct val="100000"/>
              <a:buChar char="-"/>
              <a:defRPr sz="13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r>
              <a:rPr dirty="0" err="1"/>
              <a:t>оказание</a:t>
            </a:r>
            <a:r>
              <a:rPr dirty="0"/>
              <a:t> </a:t>
            </a:r>
            <a:r>
              <a:rPr dirty="0" err="1"/>
              <a:t>платных</a:t>
            </a:r>
            <a:r>
              <a:rPr dirty="0"/>
              <a:t> </a:t>
            </a:r>
            <a:r>
              <a:rPr dirty="0" err="1"/>
              <a:t>услуг</a:t>
            </a:r>
            <a:r>
              <a:rPr dirty="0"/>
              <a:t>.</a:t>
            </a:r>
          </a:p>
        </p:txBody>
      </p:sp>
      <p:sp>
        <p:nvSpPr>
          <p:cNvPr id="117" name="object 3"/>
          <p:cNvSpPr txBox="1"/>
          <p:nvPr/>
        </p:nvSpPr>
        <p:spPr>
          <a:xfrm>
            <a:off x="-6958" y="105879"/>
            <a:ext cx="12198957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1" algn="ctr">
              <a:defRPr sz="2000" b="1" spc="-135">
                <a:solidFill>
                  <a:srgbClr val="00206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lang="ru-RU" dirty="0"/>
              <a:t>С</a:t>
            </a:r>
            <a:r>
              <a:rPr dirty="0" err="1" smtClean="0"/>
              <a:t>троительство</a:t>
            </a:r>
            <a:r>
              <a:rPr lang="ru-RU" dirty="0" smtClean="0"/>
              <a:t> интерната</a:t>
            </a:r>
            <a:r>
              <a:rPr dirty="0" smtClean="0"/>
              <a:t>  </a:t>
            </a:r>
            <a:r>
              <a:rPr dirty="0" err="1"/>
              <a:t>на</a:t>
            </a:r>
            <a:r>
              <a:rPr dirty="0"/>
              <a:t> </a:t>
            </a:r>
            <a:r>
              <a:rPr lang="ru-RU" dirty="0"/>
              <a:t>1</a:t>
            </a:r>
            <a:r>
              <a:rPr dirty="0" smtClean="0"/>
              <a:t>00 </a:t>
            </a:r>
            <a:r>
              <a:rPr dirty="0" err="1"/>
              <a:t>мест</a:t>
            </a:r>
            <a:r>
              <a:rPr lang="kk-KZ" dirty="0"/>
              <a:t> 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6480222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Объект 2"/>
          <p:cNvSpPr txBox="1">
            <a:spLocks noGrp="1"/>
          </p:cNvSpPr>
          <p:nvPr>
            <p:ph type="body" idx="1"/>
          </p:nvPr>
        </p:nvSpPr>
        <p:spPr>
          <a:xfrm>
            <a:off x="197166" y="905700"/>
            <a:ext cx="11972925" cy="57150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чего</a:t>
            </a:r>
            <a:r>
              <a:rPr dirty="0"/>
              <a:t> </a:t>
            </a:r>
            <a:r>
              <a:rPr dirty="0" err="1"/>
              <a:t>состоит</a:t>
            </a:r>
            <a:r>
              <a:rPr dirty="0"/>
              <a:t> </a:t>
            </a:r>
            <a:r>
              <a:rPr dirty="0" err="1"/>
              <a:t>подушевой</a:t>
            </a:r>
            <a:r>
              <a:rPr dirty="0"/>
              <a:t> </a:t>
            </a:r>
            <a:r>
              <a:rPr dirty="0" err="1"/>
              <a:t>норматив</a:t>
            </a:r>
            <a:r>
              <a:rPr dirty="0"/>
              <a:t> </a:t>
            </a:r>
            <a:r>
              <a:rPr dirty="0" err="1"/>
              <a:t>финансирования</a:t>
            </a:r>
            <a:r>
              <a:rPr b="0" dirty="0"/>
              <a:t>(ПНФ): </a:t>
            </a:r>
            <a:endParaRPr sz="1600" dirty="0"/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Еz</a:t>
            </a:r>
            <a:r>
              <a:rPr b="0" dirty="0"/>
              <a:t> = </a:t>
            </a:r>
            <a:r>
              <a:rPr b="0" dirty="0" err="1"/>
              <a:t>норма</a:t>
            </a:r>
            <a:r>
              <a:rPr b="0" dirty="0"/>
              <a:t> </a:t>
            </a:r>
            <a:r>
              <a:rPr b="0" dirty="0" err="1"/>
              <a:t>расходов</a:t>
            </a:r>
            <a:r>
              <a:rPr b="0" dirty="0"/>
              <a:t> </a:t>
            </a:r>
            <a:r>
              <a:rPr b="0" dirty="0" err="1"/>
              <a:t>образовательного</a:t>
            </a:r>
            <a:r>
              <a:rPr b="0" dirty="0"/>
              <a:t> </a:t>
            </a:r>
            <a:r>
              <a:rPr b="0" dirty="0" err="1"/>
              <a:t>процесса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одного</a:t>
            </a:r>
            <a:r>
              <a:rPr b="0" dirty="0"/>
              <a:t> </a:t>
            </a:r>
            <a:r>
              <a:rPr b="0" dirty="0" err="1"/>
              <a:t>учащегося</a:t>
            </a:r>
            <a:r>
              <a:rPr b="0" dirty="0"/>
              <a:t> в </a:t>
            </a:r>
            <a:r>
              <a:rPr b="0" dirty="0" err="1"/>
              <a:t>год</a:t>
            </a:r>
            <a:r>
              <a:rPr b="0" dirty="0"/>
              <a:t> (ФОТ и </a:t>
            </a:r>
            <a:r>
              <a:rPr b="0" dirty="0" err="1"/>
              <a:t>прочие</a:t>
            </a:r>
            <a:r>
              <a:rPr b="0" dirty="0"/>
              <a:t> </a:t>
            </a:r>
            <a:r>
              <a:rPr b="0" dirty="0" err="1"/>
              <a:t>затраты</a:t>
            </a:r>
            <a:r>
              <a:rPr b="0" dirty="0"/>
              <a:t> </a:t>
            </a:r>
            <a:r>
              <a:rPr b="0" dirty="0" err="1"/>
              <a:t>непосредственно</a:t>
            </a:r>
            <a:r>
              <a:rPr b="0" dirty="0"/>
              <a:t> </a:t>
            </a:r>
            <a:r>
              <a:rPr b="0" dirty="0" err="1"/>
              <a:t>связаны</a:t>
            </a:r>
            <a:r>
              <a:rPr b="0" dirty="0"/>
              <a:t> с </a:t>
            </a:r>
            <a:r>
              <a:rPr b="0" dirty="0" err="1"/>
              <a:t>обучением</a:t>
            </a:r>
            <a:r>
              <a:rPr b="0" dirty="0"/>
              <a:t>, </a:t>
            </a:r>
            <a:r>
              <a:rPr b="0" dirty="0" err="1"/>
              <a:t>зависит</a:t>
            </a:r>
            <a:r>
              <a:rPr b="0" dirty="0"/>
              <a:t> </a:t>
            </a:r>
            <a:r>
              <a:rPr b="0" dirty="0" err="1"/>
              <a:t>кол-во</a:t>
            </a:r>
            <a:r>
              <a:rPr b="0" dirty="0"/>
              <a:t> </a:t>
            </a:r>
            <a:r>
              <a:rPr b="0" dirty="0" err="1"/>
              <a:t>часов</a:t>
            </a:r>
            <a:r>
              <a:rPr b="0" dirty="0"/>
              <a:t> </a:t>
            </a:r>
            <a:r>
              <a:rPr b="0" dirty="0" err="1"/>
              <a:t>обучения</a:t>
            </a:r>
            <a:r>
              <a:rPr b="0" dirty="0"/>
              <a:t>);</a:t>
            </a: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L</a:t>
            </a:r>
            <a:r>
              <a:rPr b="0" dirty="0"/>
              <a:t> = </a:t>
            </a:r>
            <a:r>
              <a:rPr b="0" dirty="0" err="1"/>
              <a:t>норма</a:t>
            </a:r>
            <a:r>
              <a:rPr b="0" dirty="0"/>
              <a:t> </a:t>
            </a:r>
            <a:r>
              <a:rPr b="0" dirty="0" err="1"/>
              <a:t>расходов</a:t>
            </a:r>
            <a:r>
              <a:rPr b="0" dirty="0"/>
              <a:t> </a:t>
            </a:r>
            <a:r>
              <a:rPr b="0" dirty="0" err="1"/>
              <a:t>образовательной</a:t>
            </a:r>
            <a:r>
              <a:rPr b="0" dirty="0"/>
              <a:t> </a:t>
            </a:r>
            <a:r>
              <a:rPr b="0" dirty="0" err="1"/>
              <a:t>среды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одного</a:t>
            </a:r>
            <a:r>
              <a:rPr b="0" dirty="0"/>
              <a:t> </a:t>
            </a:r>
            <a:r>
              <a:rPr b="0" dirty="0" err="1"/>
              <a:t>обучающегося</a:t>
            </a:r>
            <a:r>
              <a:rPr b="0" dirty="0"/>
              <a:t> в </a:t>
            </a:r>
            <a:r>
              <a:rPr b="0" dirty="0" err="1"/>
              <a:t>год</a:t>
            </a:r>
            <a:r>
              <a:rPr b="0" dirty="0"/>
              <a:t> (ФОТ </a:t>
            </a:r>
            <a:r>
              <a:rPr b="0" dirty="0" err="1"/>
              <a:t>неквалифицированного</a:t>
            </a:r>
            <a:r>
              <a:rPr b="0" dirty="0"/>
              <a:t> </a:t>
            </a:r>
            <a:r>
              <a:rPr b="0" dirty="0" err="1"/>
              <a:t>персонала</a:t>
            </a:r>
            <a:r>
              <a:rPr b="0" dirty="0"/>
              <a:t> и </a:t>
            </a:r>
            <a:r>
              <a:rPr b="0" dirty="0" err="1"/>
              <a:t>ком</a:t>
            </a:r>
            <a:r>
              <a:rPr b="0" dirty="0"/>
              <a:t>. </a:t>
            </a:r>
            <a:r>
              <a:rPr b="0" dirty="0" err="1"/>
              <a:t>услуги</a:t>
            </a:r>
            <a:r>
              <a:rPr b="0" dirty="0"/>
              <a:t>);</a:t>
            </a: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k1</a:t>
            </a:r>
            <a:r>
              <a:rPr b="0" dirty="0"/>
              <a:t> = </a:t>
            </a:r>
            <a:r>
              <a:rPr b="0" dirty="0" err="1"/>
              <a:t>коэффициент</a:t>
            </a:r>
            <a:r>
              <a:rPr b="0" dirty="0"/>
              <a:t> </a:t>
            </a:r>
            <a:r>
              <a:rPr b="0" dirty="0" err="1"/>
              <a:t>наполняемости</a:t>
            </a:r>
            <a:r>
              <a:rPr b="0" dirty="0"/>
              <a:t> </a:t>
            </a:r>
            <a:r>
              <a:rPr b="0" dirty="0" err="1"/>
              <a:t>школ</a:t>
            </a:r>
            <a:r>
              <a:rPr b="0" dirty="0"/>
              <a:t> </a:t>
            </a:r>
            <a:r>
              <a:rPr b="0" dirty="0" err="1"/>
              <a:t>по</a:t>
            </a:r>
            <a:r>
              <a:rPr b="0" dirty="0"/>
              <a:t> </a:t>
            </a:r>
            <a:r>
              <a:rPr b="0" dirty="0" err="1"/>
              <a:t>фактическому</a:t>
            </a:r>
            <a:r>
              <a:rPr b="0" dirty="0"/>
              <a:t> </a:t>
            </a:r>
            <a:r>
              <a:rPr b="0" dirty="0" err="1"/>
              <a:t>среднегодовому</a:t>
            </a:r>
            <a:r>
              <a:rPr b="0" dirty="0"/>
              <a:t> </a:t>
            </a:r>
            <a:r>
              <a:rPr b="0" dirty="0" err="1"/>
              <a:t>контингенту</a:t>
            </a:r>
            <a:r>
              <a:rPr b="0" dirty="0"/>
              <a:t>;</a:t>
            </a: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k2</a:t>
            </a:r>
            <a:r>
              <a:rPr b="0" dirty="0"/>
              <a:t> = </a:t>
            </a:r>
            <a:r>
              <a:rPr b="0" dirty="0" err="1"/>
              <a:t>коэффициент</a:t>
            </a:r>
            <a:r>
              <a:rPr b="0" dirty="0"/>
              <a:t> </a:t>
            </a:r>
            <a:r>
              <a:rPr b="0" dirty="0" err="1"/>
              <a:t>наполняемости</a:t>
            </a:r>
            <a:r>
              <a:rPr b="0" dirty="0"/>
              <a:t> </a:t>
            </a:r>
            <a:r>
              <a:rPr b="0" dirty="0" err="1"/>
              <a:t>школ</a:t>
            </a:r>
            <a:r>
              <a:rPr b="0" dirty="0"/>
              <a:t> </a:t>
            </a:r>
            <a:r>
              <a:rPr b="0" dirty="0" err="1"/>
              <a:t>по</a:t>
            </a:r>
            <a:r>
              <a:rPr b="0" dirty="0"/>
              <a:t> </a:t>
            </a:r>
            <a:r>
              <a:rPr b="0" dirty="0" err="1"/>
              <a:t>фактическому</a:t>
            </a:r>
            <a:r>
              <a:rPr b="0" dirty="0"/>
              <a:t> </a:t>
            </a:r>
            <a:r>
              <a:rPr b="0" dirty="0" err="1"/>
              <a:t>среднегодовому</a:t>
            </a:r>
            <a:r>
              <a:rPr b="0" dirty="0"/>
              <a:t> </a:t>
            </a:r>
            <a:r>
              <a:rPr b="0" dirty="0" err="1"/>
              <a:t>контингенту</a:t>
            </a:r>
            <a:r>
              <a:rPr b="0" dirty="0"/>
              <a:t>, </a:t>
            </a:r>
            <a:r>
              <a:rPr b="0" dirty="0" err="1"/>
              <a:t>превышающему</a:t>
            </a:r>
            <a:r>
              <a:rPr b="0" dirty="0"/>
              <a:t> </a:t>
            </a:r>
            <a:r>
              <a:rPr b="0" dirty="0" err="1"/>
              <a:t>проектную</a:t>
            </a:r>
            <a:r>
              <a:rPr b="0" dirty="0"/>
              <a:t> </a:t>
            </a:r>
            <a:r>
              <a:rPr b="0" dirty="0" err="1"/>
              <a:t>мощность</a:t>
            </a:r>
            <a:r>
              <a:rPr b="0" dirty="0"/>
              <a:t> </a:t>
            </a:r>
            <a:r>
              <a:rPr b="0" dirty="0" err="1"/>
              <a:t>школы</a:t>
            </a:r>
            <a:r>
              <a:rPr b="0" dirty="0"/>
              <a:t>;</a:t>
            </a: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А1</a:t>
            </a:r>
            <a:r>
              <a:rPr b="0" dirty="0"/>
              <a:t> = </a:t>
            </a:r>
            <a:r>
              <a:rPr b="0" dirty="0" err="1"/>
              <a:t>норма</a:t>
            </a:r>
            <a:r>
              <a:rPr b="0" dirty="0"/>
              <a:t> </a:t>
            </a:r>
            <a:r>
              <a:rPr b="0" dirty="0" err="1"/>
              <a:t>расходов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амортизацию</a:t>
            </a:r>
            <a:r>
              <a:rPr b="0" dirty="0"/>
              <a:t> </a:t>
            </a:r>
            <a:r>
              <a:rPr b="0" dirty="0" err="1"/>
              <a:t>зданий</a:t>
            </a:r>
            <a:r>
              <a:rPr b="0" dirty="0"/>
              <a:t> и </a:t>
            </a:r>
            <a:r>
              <a:rPr b="0" dirty="0" err="1"/>
              <a:t>сооружений</a:t>
            </a:r>
            <a:r>
              <a:rPr b="0" dirty="0"/>
              <a:t>, </a:t>
            </a:r>
            <a:r>
              <a:rPr b="0" dirty="0" err="1"/>
              <a:t>амортизацию</a:t>
            </a:r>
            <a:r>
              <a:rPr b="0" dirty="0"/>
              <a:t>/</a:t>
            </a:r>
            <a:r>
              <a:rPr b="0" dirty="0" err="1"/>
              <a:t>приобретение</a:t>
            </a:r>
            <a:r>
              <a:rPr b="0" dirty="0"/>
              <a:t> </a:t>
            </a:r>
            <a:r>
              <a:rPr b="0" dirty="0" err="1"/>
              <a:t>оборудования</a:t>
            </a:r>
            <a:r>
              <a:rPr b="0" dirty="0"/>
              <a:t>,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одного</a:t>
            </a:r>
            <a:r>
              <a:rPr b="0" dirty="0"/>
              <a:t> </a:t>
            </a:r>
            <a:r>
              <a:rPr b="0" dirty="0" err="1"/>
              <a:t>обучающегося</a:t>
            </a:r>
            <a:r>
              <a:rPr b="0" dirty="0"/>
              <a:t>( 6МРП в </a:t>
            </a:r>
            <a:r>
              <a:rPr b="0" dirty="0" err="1"/>
              <a:t>год</a:t>
            </a:r>
            <a:r>
              <a:rPr b="0" dirty="0"/>
              <a:t> – 17502 </a:t>
            </a:r>
            <a:r>
              <a:rPr b="0" dirty="0" err="1"/>
              <a:t>тенге</a:t>
            </a:r>
            <a:r>
              <a:rPr b="0" dirty="0"/>
              <a:t>) </a:t>
            </a:r>
            <a:endParaRPr dirty="0">
              <a:solidFill>
                <a:srgbClr val="FF0000"/>
              </a:solidFill>
            </a:endParaRP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А2</a:t>
            </a:r>
            <a:r>
              <a:rPr b="0" dirty="0"/>
              <a:t> = </a:t>
            </a:r>
            <a:r>
              <a:rPr b="0" dirty="0" err="1"/>
              <a:t>норма</a:t>
            </a:r>
            <a:r>
              <a:rPr b="0" dirty="0"/>
              <a:t> </a:t>
            </a:r>
            <a:r>
              <a:rPr b="0" dirty="0" err="1"/>
              <a:t>расходов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амортизацию</a:t>
            </a:r>
            <a:r>
              <a:rPr b="0" dirty="0"/>
              <a:t> </a:t>
            </a:r>
            <a:r>
              <a:rPr b="0" dirty="0" err="1"/>
              <a:t>зданий</a:t>
            </a:r>
            <a:r>
              <a:rPr b="0" dirty="0"/>
              <a:t>, </a:t>
            </a:r>
            <a:r>
              <a:rPr b="0" dirty="0" err="1"/>
              <a:t>за</a:t>
            </a:r>
            <a:r>
              <a:rPr b="0" dirty="0"/>
              <a:t> </a:t>
            </a:r>
            <a:r>
              <a:rPr b="0" dirty="0" err="1"/>
              <a:t>каждое</a:t>
            </a:r>
            <a:r>
              <a:rPr b="0" dirty="0"/>
              <a:t> </a:t>
            </a:r>
            <a:r>
              <a:rPr b="0" dirty="0" err="1"/>
              <a:t>вновь</a:t>
            </a:r>
            <a:r>
              <a:rPr b="0" dirty="0"/>
              <a:t> </a:t>
            </a:r>
            <a:r>
              <a:rPr b="0" dirty="0" err="1"/>
              <a:t>введенное</a:t>
            </a:r>
            <a:r>
              <a:rPr b="0" dirty="0"/>
              <a:t> </a:t>
            </a:r>
            <a:r>
              <a:rPr b="0" dirty="0" err="1"/>
              <a:t>ученическое</a:t>
            </a:r>
            <a:r>
              <a:rPr b="0" dirty="0"/>
              <a:t> </a:t>
            </a:r>
            <a:r>
              <a:rPr b="0" dirty="0" err="1"/>
              <a:t>место</a:t>
            </a:r>
            <a:r>
              <a:rPr b="0" dirty="0"/>
              <a:t> (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школ</a:t>
            </a:r>
            <a:r>
              <a:rPr b="0" dirty="0"/>
              <a:t>);</a:t>
            </a:r>
          </a:p>
          <a:p>
            <a:pPr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строительстве</a:t>
            </a:r>
            <a:r>
              <a:rPr dirty="0"/>
              <a:t> – 96 МРП в </a:t>
            </a:r>
            <a:r>
              <a:rPr dirty="0" err="1"/>
              <a:t>год</a:t>
            </a:r>
            <a:r>
              <a:rPr dirty="0"/>
              <a:t> (291 233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2022г., 302 882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2023г.);</a:t>
            </a:r>
          </a:p>
          <a:p>
            <a:pPr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реконструкции</a:t>
            </a:r>
            <a:r>
              <a:rPr dirty="0"/>
              <a:t> – 47 МРП в </a:t>
            </a:r>
            <a:r>
              <a:rPr dirty="0" err="1"/>
              <a:t>год</a:t>
            </a:r>
            <a:r>
              <a:rPr dirty="0"/>
              <a:t> (142 583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2022г., 148 286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2023г.).</a:t>
            </a:r>
          </a:p>
          <a:p>
            <a:pPr marL="0" indent="0"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А3</a:t>
            </a:r>
            <a:r>
              <a:rPr b="0" dirty="0"/>
              <a:t> = </a:t>
            </a:r>
            <a:r>
              <a:rPr b="0" dirty="0" err="1"/>
              <a:t>норма</a:t>
            </a:r>
            <a:r>
              <a:rPr b="0" dirty="0"/>
              <a:t> </a:t>
            </a:r>
            <a:r>
              <a:rPr b="0" dirty="0" err="1"/>
              <a:t>расходов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амортизацию</a:t>
            </a:r>
            <a:r>
              <a:rPr b="0" dirty="0"/>
              <a:t> </a:t>
            </a:r>
            <a:r>
              <a:rPr b="0" dirty="0" err="1"/>
              <a:t>зданий</a:t>
            </a:r>
            <a:r>
              <a:rPr b="0" dirty="0"/>
              <a:t>, </a:t>
            </a:r>
            <a:r>
              <a:rPr b="0" dirty="0" err="1"/>
              <a:t>за</a:t>
            </a:r>
            <a:r>
              <a:rPr b="0" dirty="0"/>
              <a:t> </a:t>
            </a:r>
            <a:r>
              <a:rPr b="0" dirty="0" err="1"/>
              <a:t>каждое</a:t>
            </a:r>
            <a:r>
              <a:rPr b="0" dirty="0"/>
              <a:t> </a:t>
            </a:r>
            <a:r>
              <a:rPr b="0" dirty="0" err="1"/>
              <a:t>вновь</a:t>
            </a:r>
            <a:r>
              <a:rPr b="0" dirty="0"/>
              <a:t> </a:t>
            </a:r>
            <a:r>
              <a:rPr b="0" dirty="0" err="1"/>
              <a:t>введенное</a:t>
            </a:r>
            <a:r>
              <a:rPr b="0" dirty="0"/>
              <a:t> </a:t>
            </a:r>
            <a:r>
              <a:rPr b="0" dirty="0" err="1"/>
              <a:t>ученическое</a:t>
            </a:r>
            <a:r>
              <a:rPr b="0" dirty="0"/>
              <a:t> </a:t>
            </a:r>
            <a:r>
              <a:rPr b="0" dirty="0" err="1"/>
              <a:t>место</a:t>
            </a:r>
            <a:r>
              <a:rPr b="0" dirty="0"/>
              <a:t> (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интернатов</a:t>
            </a:r>
            <a:r>
              <a:rPr b="0" dirty="0"/>
              <a:t>)</a:t>
            </a:r>
          </a:p>
          <a:p>
            <a:pPr marL="0"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строительстве</a:t>
            </a:r>
            <a:r>
              <a:rPr dirty="0"/>
              <a:t> – 122 МРП в </a:t>
            </a:r>
            <a:r>
              <a:rPr dirty="0" err="1"/>
              <a:t>год</a:t>
            </a:r>
            <a:r>
              <a:rPr dirty="0"/>
              <a:t> (355 874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2021г.);</a:t>
            </a:r>
          </a:p>
          <a:p>
            <a:pPr marL="0"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реконструкции</a:t>
            </a:r>
            <a:r>
              <a:rPr dirty="0"/>
              <a:t> – 47 МРП в </a:t>
            </a:r>
            <a:r>
              <a:rPr dirty="0" err="1"/>
              <a:t>год</a:t>
            </a:r>
            <a:r>
              <a:rPr dirty="0"/>
              <a:t> (137 099 </a:t>
            </a:r>
            <a:r>
              <a:rPr dirty="0" err="1"/>
              <a:t>тенге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2021г.).</a:t>
            </a:r>
          </a:p>
          <a:p>
            <a:pPr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>
              <a:buSzTx/>
              <a:buNone/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>
              <a:buSzTx/>
              <a:buNone/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>
              <a:buSzTx/>
              <a:buNone/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>
              <a:buSzTx/>
              <a:buNone/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Размер</a:t>
            </a:r>
            <a:r>
              <a:rPr dirty="0"/>
              <a:t> </a:t>
            </a:r>
            <a:r>
              <a:rPr dirty="0" err="1"/>
              <a:t>земельного</a:t>
            </a:r>
            <a:r>
              <a:rPr dirty="0"/>
              <a:t> </a:t>
            </a:r>
            <a:r>
              <a:rPr dirty="0" err="1"/>
              <a:t>участка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строительстве</a:t>
            </a:r>
            <a:r>
              <a:rPr dirty="0"/>
              <a:t> </a:t>
            </a:r>
            <a:r>
              <a:rPr dirty="0" err="1"/>
              <a:t>школы</a:t>
            </a:r>
            <a:r>
              <a:rPr lang="ru-RU" dirty="0"/>
              <a:t>	</a:t>
            </a:r>
            <a:endParaRPr dirty="0"/>
          </a:p>
        </p:txBody>
      </p:sp>
      <p:graphicFrame>
        <p:nvGraphicFramePr>
          <p:cNvPr id="124" name="Таблица 3"/>
          <p:cNvGraphicFramePr/>
          <p:nvPr/>
        </p:nvGraphicFramePr>
        <p:xfrm>
          <a:off x="184598" y="6465213"/>
          <a:ext cx="11353800" cy="274320"/>
        </p:xfrm>
        <a:graphic>
          <a:graphicData uri="http://schemas.openxmlformats.org/drawingml/2006/table">
            <a:tbl>
              <a:tblPr bandRow="1"/>
              <a:tblGrid>
                <a:gridCol w="378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07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300 мест – 43 кв.м./ученик</a:t>
                      </a:r>
                    </a:p>
                  </a:txBody>
                  <a:tcPr marL="45720" marR="45720" horzOverflow="overflow"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600 мест – 34 кв.м./ученик</a:t>
                      </a:r>
                    </a:p>
                  </a:txBody>
                  <a:tcPr marL="45720" marR="45720" horzOverflow="overflow"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900 </a:t>
                      </a:r>
                      <a:r>
                        <a:rPr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мест</a:t>
                      </a:r>
                      <a:r>
                        <a:rPr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– 23 </a:t>
                      </a:r>
                      <a:r>
                        <a:rPr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кв.м</a:t>
                      </a:r>
                      <a:r>
                        <a:rPr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./</a:t>
                      </a:r>
                      <a:r>
                        <a:rPr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ученик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45720" marR="45720" horzOverflow="overflow"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5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83629" y="947356"/>
            <a:ext cx="3238502" cy="257177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6" name="Таблица 7"/>
          <p:cNvGraphicFramePr/>
          <p:nvPr/>
        </p:nvGraphicFramePr>
        <p:xfrm>
          <a:off x="5203923" y="4613848"/>
          <a:ext cx="4064000" cy="1280631"/>
        </p:xfrm>
        <a:graphic>
          <a:graphicData uri="http://schemas.openxmlformats.org/drawingml/2006/table">
            <a:tbl>
              <a:tblPr firstRow="1" bandRow="1"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601"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Операционные затраты на 1-го учащегося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/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2021 </a:t>
                      </a:r>
                      <a:r>
                        <a:rPr sz="1200" b="1" dirty="0" err="1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год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, в </a:t>
                      </a:r>
                      <a:r>
                        <a:rPr sz="1200" b="1" dirty="0" err="1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тенге</a:t>
                      </a:r>
                      <a:endParaRPr sz="1200" b="1" dirty="0">
                        <a:solidFill>
                          <a:srgbClr val="FFFFFF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60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1-4 классы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221 151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0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5-9 классы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284 174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7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10-11 классы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329 976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8" name="Глава 3. Алгоритм расчета подушевого нормативного финансирования среднего образования Приказа Министра образования и…"/>
          <p:cNvSpPr txBox="1"/>
          <p:nvPr/>
        </p:nvSpPr>
        <p:spPr>
          <a:xfrm>
            <a:off x="407368" y="102673"/>
            <a:ext cx="1137726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/>
          <a:p>
            <a:pPr algn="ctr"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Алгоритм</a:t>
            </a:r>
            <a:r>
              <a:rPr dirty="0"/>
              <a:t> </a:t>
            </a:r>
            <a:r>
              <a:rPr dirty="0" err="1"/>
              <a:t>расчета</a:t>
            </a:r>
            <a:r>
              <a:rPr dirty="0"/>
              <a:t> </a:t>
            </a:r>
            <a:r>
              <a:rPr dirty="0" err="1"/>
              <a:t>подушевого</a:t>
            </a:r>
            <a:r>
              <a:rPr dirty="0"/>
              <a:t> </a:t>
            </a:r>
            <a:r>
              <a:rPr dirty="0" err="1"/>
              <a:t>нормативного</a:t>
            </a:r>
            <a:r>
              <a:rPr dirty="0"/>
              <a:t> </a:t>
            </a:r>
            <a:r>
              <a:rPr dirty="0" err="1"/>
              <a:t>финансирования</a:t>
            </a:r>
            <a:r>
              <a:rPr dirty="0"/>
              <a:t> </a:t>
            </a:r>
            <a:r>
              <a:rPr dirty="0" err="1"/>
              <a:t>среднего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endParaRPr lang="ru-RU" dirty="0"/>
          </a:p>
          <a:p>
            <a:pPr algn="ctr">
              <a:defRPr sz="14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b="0" dirty="0" err="1"/>
              <a:t>Приказа</a:t>
            </a:r>
            <a:r>
              <a:rPr b="0" dirty="0"/>
              <a:t> </a:t>
            </a:r>
            <a:r>
              <a:rPr b="0" dirty="0" err="1"/>
              <a:t>Министра</a:t>
            </a:r>
            <a:r>
              <a:rPr b="0" dirty="0"/>
              <a:t> </a:t>
            </a:r>
            <a:r>
              <a:rPr b="0" dirty="0" err="1"/>
              <a:t>образования</a:t>
            </a:r>
            <a:r>
              <a:rPr b="0" dirty="0"/>
              <a:t> и</a:t>
            </a:r>
            <a:r>
              <a:rPr lang="ru-RU" b="0" dirty="0"/>
              <a:t> </a:t>
            </a:r>
            <a:r>
              <a:rPr dirty="0" err="1"/>
              <a:t>науки</a:t>
            </a:r>
            <a:r>
              <a:rPr dirty="0"/>
              <a:t> РК </a:t>
            </a:r>
            <a:r>
              <a:rPr dirty="0" err="1"/>
              <a:t>от</a:t>
            </a:r>
            <a:r>
              <a:rPr dirty="0"/>
              <a:t> 27 </a:t>
            </a:r>
            <a:r>
              <a:rPr dirty="0" err="1"/>
              <a:t>ноября</a:t>
            </a:r>
            <a:r>
              <a:rPr dirty="0"/>
              <a:t> 2017г. № 597</a:t>
            </a:r>
            <a:r>
              <a:rPr lang="ru-RU" dirty="0"/>
              <a:t> (Глава 3)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42781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6945</TotalTime>
  <Words>765</Words>
  <Application>Microsoft Office PowerPoint</Application>
  <PresentationFormat>Широкоэкранный</PresentationFormat>
  <Paragraphs>121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Verdana</vt:lpstr>
      <vt:lpstr>Office Theme</vt:lpstr>
      <vt:lpstr>Презентация PowerPoint</vt:lpstr>
      <vt:lpstr>Строительство школы-интерната в п.Жымпиты Сырымского района ЗКО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жамбыл</dc:creator>
  <cp:lastModifiedBy>Дир ЧГП</cp:lastModifiedBy>
  <cp:revision>201</cp:revision>
  <cp:lastPrinted>2021-06-25T04:38:27Z</cp:lastPrinted>
  <dcterms:created xsi:type="dcterms:W3CDTF">2020-07-30T08:11:46Z</dcterms:created>
  <dcterms:modified xsi:type="dcterms:W3CDTF">2021-06-25T04:53:14Z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2020-07-30T00:00:00Z</vt:filetime>
  </property>
</Properties>
</file>